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5" r:id="rId4"/>
    <p:sldId id="269" r:id="rId5"/>
    <p:sldId id="270" r:id="rId6"/>
    <p:sldId id="271" r:id="rId7"/>
    <p:sldId id="272" r:id="rId8"/>
    <p:sldId id="283" r:id="rId9"/>
    <p:sldId id="274" r:id="rId10"/>
    <p:sldId id="276" r:id="rId11"/>
    <p:sldId id="277" r:id="rId12"/>
    <p:sldId id="278" r:id="rId13"/>
    <p:sldId id="279" r:id="rId14"/>
    <p:sldId id="280" r:id="rId15"/>
    <p:sldId id="282" r:id="rId16"/>
    <p:sldId id="28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U8ya1wfR0wvA3RgJFaGzjp2vr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083F5F-ADE1-492B-A978-C2B754EC7BF5}">
  <a:tblStyle styleId="{04083F5F-ADE1-492B-A978-C2B754EC7BF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4663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p.stolaf.edu/nourishing-vocatio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p.stolaf.edu/nourishing-vocation/files/2024/01/Values-Cards.pdf" TargetMode="External"/><Relationship Id="rId3" Type="http://schemas.openxmlformats.org/officeDocument/2006/relationships/image" Target="../media/image16.jpeg"/><Relationship Id="rId7" Type="http://schemas.openxmlformats.org/officeDocument/2006/relationships/hyperlink" Target="https://wp.stolaf.edu/nourishing-vocation/files/2024/01/VOCARE-Retreat-Conversation-Process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p.stolaf.edu/nourishing-vocation/opening_page/vocare-spiritual-practices/sing-vocare-2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p.stolaf.edu/nourishing-vocation/opening_page/vocare-spiritual-practices/" TargetMode="External"/><Relationship Id="rId9" Type="http://schemas.openxmlformats.org/officeDocument/2006/relationships/hyperlink" Target="https://wp.stolaf.edu/nourishing-vocation/files/2024/01/Retreat-Presentation.ppt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p.stolaf.edu/nourishing-vocation/files/2023/10/My-Living-Faith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plash.com/photos/water-dew-on-green-plant-Wq_japkr_Fw?utm_content=creditCopyText&amp;utm_medium=referral&amp;utm_source=unsplash" TargetMode="External"/><Relationship Id="rId5" Type="http://schemas.openxmlformats.org/officeDocument/2006/relationships/hyperlink" Target="https://unsplash.com/@picsbyjameslee?utm_content=creditCopyText&amp;utm_medium=referral&amp;utm_source=unsplash" TargetMode="Externa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p.stolaf.edu/nourishing-vocation/files/2023/10/Parish-Gathering-1-Where-have-we-been-Worksheet.pdf" TargetMode="External"/><Relationship Id="rId7" Type="http://schemas.openxmlformats.org/officeDocument/2006/relationships/hyperlink" Target="https://unsplash.com/photos/woman-reading-book-dGxOgeXAXm8?utm_content=creditCopyText&amp;utm_medium=referral&amp;utm_source=unsplash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plash.com/@sincerelymedia?utm_content=creditCopyText&amp;utm_medium=referral&amp;utm_source=unsplash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wp.stolaf.edu/nourishing-vocation/files/2023/10/Parish-Gathering-2-Where-Are-We-Now-Worksheet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p.stolaf.edu/nourishing-vocation/opening_page/resource-corne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s://wp.stolaf.edu/nourishing-vocation/lent-2024-promises-at-the-crossroads-of-history-and-hope/" TargetMode="External"/><Relationship Id="rId4" Type="http://schemas.openxmlformats.org/officeDocument/2006/relationships/hyperlink" Target="https://online.flippingbook.com/view/719530813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stolaf.edu/multimedia/streams/collection/cwta?ay=202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storymaps.arcgis.com/stories/62b1e7f0ee614aeb921908f6a8ac0ed4" TargetMode="External"/><Relationship Id="rId3" Type="http://schemas.openxmlformats.org/officeDocument/2006/relationships/hyperlink" Target="https://pages.stolaf.edu/wimn2022/sample-page/podcast-what-does-it-mean-to-be-an-immigrant/" TargetMode="External"/><Relationship Id="rId7" Type="http://schemas.openxmlformats.org/officeDocument/2006/relationships/hyperlink" Target="https://pages.stolaf.edu/wimn-guides/sample-page/" TargetMode="External"/><Relationship Id="rId2" Type="http://schemas.openxmlformats.org/officeDocument/2006/relationships/hyperlink" Target="https://pages.stolaf.edu/wimn202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orymaps.arcgis.com/stories/a8ac34a351964d1abf1fcc1381a9a510" TargetMode="External"/><Relationship Id="rId5" Type="http://schemas.openxmlformats.org/officeDocument/2006/relationships/hyperlink" Target="https://storymaps.arcgis.com/stories/e98c97c35054410d88f83c3ceb4ccbf4" TargetMode="External"/><Relationship Id="rId4" Type="http://schemas.openxmlformats.org/officeDocument/2006/relationships/hyperlink" Target="https://storymaps.arcgis.com/stories/4a2519d5151c4751843894a0ed4b7e8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p.stolaf.edu/nourishing-vocation/opening_page/vocare-spiritual-practic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p.stolaf.edu/nourishing-vocation/opening_page/nvp-intro/nourishing-vocation-lectionary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p.stolaf.edu/nourishing-vocation/files/2023/10/The-Called-Life-Minsitry-on-Purpose-for-the-Common-Good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p.stolaf.edu/nourishing-vocation/files/2023/10/Discerning-our-Values-Resourcing-Conversation-Process-Guide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wp.stolaf.edu/nourishing-vocation/files/2023/10/Values-Template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p.stolaf.edu/nourishing-vocation/files/2023/09/Distinguishing-Technical-and-Adaptive-Work-2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flippingbook.com/view/762940909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47307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>
                <a:hlinkClick r:id="rId3"/>
              </a:rPr>
              <a:t>The Nourishing Vocation Project</a:t>
            </a:r>
            <a:endParaRPr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3117691"/>
            <a:ext cx="9144000" cy="29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i="1" dirty="0"/>
              <a:t>A Thriving Congregations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i="1" dirty="0"/>
              <a:t>Project for Spiritual Renewal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i="1" dirty="0"/>
              <a:t>and Vocational Discernment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 i="1" dirty="0"/>
              <a:t>through the Lutheran Center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 i="1" dirty="0"/>
              <a:t>for Faith, Values, and Community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 i="1" dirty="0"/>
              <a:t>at St. Olaf College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 i="1" dirty="0"/>
              <a:t>Directed by Rev. Dr. Char Rachuy Cox</a:t>
            </a:r>
          </a:p>
          <a:p>
            <a:pPr marL="0" lvl="0" indent="0">
              <a:buSzPts val="1400"/>
            </a:pPr>
            <a:r>
              <a:rPr lang="en-US" sz="1400" i="1" dirty="0"/>
              <a:t>stolaf.edu/nourishing-vocation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Nourishing Vocation Project</a:t>
            </a:r>
            <a:endParaRPr dirty="0"/>
          </a:p>
        </p:txBody>
      </p:sp>
      <p:sp>
        <p:nvSpPr>
          <p:cNvPr id="91" name="Google Shape;91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037" y="2965896"/>
            <a:ext cx="3281563" cy="3285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1"/>
          <p:cNvSpPr/>
          <p:nvPr/>
        </p:nvSpPr>
        <p:spPr>
          <a:xfrm>
            <a:off x="9519137" y="5486400"/>
            <a:ext cx="2672863" cy="1371600"/>
          </a:xfrm>
          <a:custGeom>
            <a:avLst/>
            <a:gdLst/>
            <a:ahLst/>
            <a:cxnLst/>
            <a:rect l="l" t="t" r="r" b="b"/>
            <a:pathLst>
              <a:path w="2672863" h="1371600" extrusionOk="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6" name="Google Shape;416;p21"/>
          <p:cNvPicPr preferRelativeResize="0"/>
          <p:nvPr/>
        </p:nvPicPr>
        <p:blipFill rotWithShape="1">
          <a:blip r:embed="rId3">
            <a:alphaModFix/>
          </a:blip>
          <a:srcRect l="10984" r="2765" b="2"/>
          <a:stretch/>
        </p:blipFill>
        <p:spPr>
          <a:xfrm>
            <a:off x="6541053" y="953976"/>
            <a:ext cx="4777381" cy="4777340"/>
          </a:xfrm>
          <a:custGeom>
            <a:avLst/>
            <a:gdLst/>
            <a:ahLst/>
            <a:cxnLst/>
            <a:rect l="l" t="t" r="r" b="b"/>
            <a:pathLst>
              <a:path w="4777381" h="5643794" extrusionOk="0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17" name="Google Shape;417;p21"/>
          <p:cNvSpPr/>
          <p:nvPr/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1"/>
          <p:cNvSpPr txBox="1"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6"/>
              <a:buFont typeface="Calibri"/>
              <a:buNone/>
            </a:pPr>
            <a:r>
              <a:rPr lang="en-US" b="1" i="1" u="sng">
                <a:solidFill>
                  <a:schemeClr val="hlink"/>
                </a:solidFill>
                <a:hlinkClick r:id="rId4"/>
              </a:rPr>
              <a:t>Vocare </a:t>
            </a:r>
            <a:r>
              <a:rPr lang="en-US" b="1" u="sng">
                <a:solidFill>
                  <a:schemeClr val="hlink"/>
                </a:solidFill>
                <a:hlinkClick r:id="rId4"/>
              </a:rPr>
              <a:t>Related Resources</a:t>
            </a:r>
            <a:r>
              <a:rPr lang="en-US"/>
              <a:t> </a:t>
            </a:r>
            <a:r>
              <a:rPr lang="en-US" sz="1200"/>
              <a:t>(scroll through the linked page for resources)</a:t>
            </a:r>
            <a:endParaRPr sz="1200"/>
          </a:p>
        </p:txBody>
      </p:sp>
      <p:sp>
        <p:nvSpPr>
          <p:cNvPr id="419" name="Google Shape;4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Nourishing Vocation Project</a:t>
            </a:r>
            <a:endParaRPr/>
          </a:p>
        </p:txBody>
      </p:sp>
      <p:sp>
        <p:nvSpPr>
          <p:cNvPr id="420" name="Google Shape;4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421" name="Google Shape;42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96996" y="6162996"/>
            <a:ext cx="695004" cy="6950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2" name="Google Shape;422;p21"/>
          <p:cNvGrpSpPr/>
          <p:nvPr/>
        </p:nvGrpSpPr>
        <p:grpSpPr>
          <a:xfrm>
            <a:off x="838201" y="1986490"/>
            <a:ext cx="5257800" cy="4188424"/>
            <a:chOff x="0" y="2047"/>
            <a:chExt cx="5257800" cy="4188424"/>
          </a:xfrm>
        </p:grpSpPr>
        <p:cxnSp>
          <p:nvCxnSpPr>
            <p:cNvPr id="423" name="Google Shape;423;p21"/>
            <p:cNvCxnSpPr/>
            <p:nvPr/>
          </p:nvCxnSpPr>
          <p:spPr>
            <a:xfrm>
              <a:off x="0" y="2047"/>
              <a:ext cx="5257800" cy="0"/>
            </a:xfrm>
            <a:prstGeom prst="straightConnector1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24" name="Google Shape;424;p21"/>
            <p:cNvSpPr/>
            <p:nvPr/>
          </p:nvSpPr>
          <p:spPr>
            <a:xfrm>
              <a:off x="0" y="2047"/>
              <a:ext cx="5257800" cy="698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1"/>
            <p:cNvSpPr txBox="1"/>
            <p:nvPr/>
          </p:nvSpPr>
          <p:spPr>
            <a:xfrm>
              <a:off x="0" y="2047"/>
              <a:ext cx="5257800" cy="698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>
                  <a:latin typeface="Calibri"/>
                  <a:ea typeface="Calibri"/>
                  <a:cs typeface="Calibri"/>
                  <a:sym typeface="Calibri"/>
                </a:rPr>
                <a:t>Liturgies</a:t>
              </a:r>
              <a:endParaRPr/>
            </a:p>
          </p:txBody>
        </p:sp>
        <p:cxnSp>
          <p:nvCxnSpPr>
            <p:cNvPr id="426" name="Google Shape;426;p21"/>
            <p:cNvCxnSpPr/>
            <p:nvPr/>
          </p:nvCxnSpPr>
          <p:spPr>
            <a:xfrm>
              <a:off x="0" y="700118"/>
              <a:ext cx="5257800" cy="0"/>
            </a:xfrm>
            <a:prstGeom prst="straightConnector1">
              <a:avLst/>
            </a:prstGeom>
            <a:gradFill>
              <a:gsLst>
                <a:gs pos="0">
                  <a:srgbClr val="DF8763"/>
                </a:gs>
                <a:gs pos="50000">
                  <a:srgbClr val="E27542"/>
                </a:gs>
                <a:gs pos="100000">
                  <a:srgbClr val="CF6432"/>
                </a:gs>
              </a:gsLst>
              <a:lin ang="5400000" scaled="0"/>
            </a:gradFill>
            <a:ln w="9525" cap="flat" cmpd="sng">
              <a:solidFill>
                <a:srgbClr val="DB784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27" name="Google Shape;427;p21"/>
            <p:cNvSpPr/>
            <p:nvPr/>
          </p:nvSpPr>
          <p:spPr>
            <a:xfrm>
              <a:off x="0" y="700118"/>
              <a:ext cx="5257800" cy="698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1"/>
            <p:cNvSpPr txBox="1"/>
            <p:nvPr/>
          </p:nvSpPr>
          <p:spPr>
            <a:xfrm>
              <a:off x="0" y="700118"/>
              <a:ext cx="5257800" cy="69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Guided Meditations </a:t>
              </a:r>
              <a:endParaRPr i="1"/>
            </a:p>
          </p:txBody>
        </p:sp>
        <p:cxnSp>
          <p:nvCxnSpPr>
            <p:cNvPr id="429" name="Google Shape;429;p21"/>
            <p:cNvCxnSpPr/>
            <p:nvPr/>
          </p:nvCxnSpPr>
          <p:spPr>
            <a:xfrm>
              <a:off x="0" y="1398189"/>
              <a:ext cx="5257800" cy="0"/>
            </a:xfrm>
            <a:prstGeom prst="straightConnector1">
              <a:avLst/>
            </a:prstGeom>
            <a:gradFill>
              <a:gsLst>
                <a:gs pos="0">
                  <a:srgbClr val="D08A76"/>
                </a:gs>
                <a:gs pos="50000">
                  <a:srgbClr val="CF795D"/>
                </a:gs>
                <a:gs pos="100000">
                  <a:srgbClr val="BD674B"/>
                </a:gs>
              </a:gsLst>
              <a:lin ang="5400000" scaled="0"/>
            </a:gradFill>
            <a:ln w="9525" cap="flat" cmpd="sng">
              <a:solidFill>
                <a:srgbClr val="CB7C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30" name="Google Shape;430;p21"/>
            <p:cNvSpPr/>
            <p:nvPr/>
          </p:nvSpPr>
          <p:spPr>
            <a:xfrm>
              <a:off x="0" y="1398189"/>
              <a:ext cx="5257800" cy="698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1"/>
            <p:cNvSpPr txBox="1"/>
            <p:nvPr/>
          </p:nvSpPr>
          <p:spPr>
            <a:xfrm>
              <a:off x="0" y="1398189"/>
              <a:ext cx="5257800" cy="698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6"/>
                </a:rPr>
                <a:t>Sing </a:t>
              </a:r>
              <a:r>
                <a:rPr lang="en-US" sz="2400" i="1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6"/>
                </a:rPr>
                <a:t>Vocare!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32" name="Google Shape;432;p21"/>
            <p:cNvCxnSpPr/>
            <p:nvPr/>
          </p:nvCxnSpPr>
          <p:spPr>
            <a:xfrm>
              <a:off x="0" y="2096260"/>
              <a:ext cx="5257800" cy="0"/>
            </a:xfrm>
            <a:prstGeom prst="straightConnector1">
              <a:avLst/>
            </a:prstGeom>
            <a:gradFill>
              <a:gsLst>
                <a:gs pos="0">
                  <a:srgbClr val="C39289"/>
                </a:gs>
                <a:gs pos="50000">
                  <a:srgbClr val="BF8275"/>
                </a:gs>
                <a:gs pos="100000">
                  <a:srgbClr val="AB7064"/>
                </a:gs>
              </a:gsLst>
              <a:lin ang="5400000" scaled="0"/>
            </a:gradFill>
            <a:ln w="9525" cap="flat" cmpd="sng">
              <a:solidFill>
                <a:srgbClr val="BC857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33" name="Google Shape;433;p21"/>
            <p:cNvSpPr/>
            <p:nvPr/>
          </p:nvSpPr>
          <p:spPr>
            <a:xfrm>
              <a:off x="0" y="2096260"/>
              <a:ext cx="5257800" cy="698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1"/>
            <p:cNvSpPr txBox="1"/>
            <p:nvPr/>
          </p:nvSpPr>
          <p:spPr>
            <a:xfrm>
              <a:off x="0" y="2096260"/>
              <a:ext cx="5257800" cy="698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Kid </a:t>
              </a:r>
              <a:r>
                <a:rPr lang="en-US" sz="24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Vocare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35" name="Google Shape;435;p21"/>
            <p:cNvCxnSpPr/>
            <p:nvPr/>
          </p:nvCxnSpPr>
          <p:spPr>
            <a:xfrm>
              <a:off x="0" y="2794330"/>
              <a:ext cx="5257800" cy="0"/>
            </a:xfrm>
            <a:prstGeom prst="straightConnector1">
              <a:avLst/>
            </a:prstGeom>
            <a:gradFill>
              <a:gsLst>
                <a:gs pos="0">
                  <a:srgbClr val="B79E9B"/>
                </a:gs>
                <a:gs pos="50000">
                  <a:srgbClr val="B0918E"/>
                </a:gs>
                <a:gs pos="100000">
                  <a:srgbClr val="9D7E7B"/>
                </a:gs>
              </a:gsLst>
              <a:lin ang="5400000" scaled="0"/>
            </a:gradFill>
            <a:ln w="9525" cap="flat" cmpd="sng">
              <a:solidFill>
                <a:srgbClr val="AF939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36" name="Google Shape;436;p21"/>
            <p:cNvSpPr/>
            <p:nvPr/>
          </p:nvSpPr>
          <p:spPr>
            <a:xfrm>
              <a:off x="0" y="2794330"/>
              <a:ext cx="5257800" cy="698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1"/>
            <p:cNvSpPr txBox="1"/>
            <p:nvPr/>
          </p:nvSpPr>
          <p:spPr>
            <a:xfrm>
              <a:off x="0" y="2794330"/>
              <a:ext cx="5257800" cy="698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Biblical Story </a:t>
              </a:r>
              <a:r>
                <a:rPr lang="en-US" sz="24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Vocare</a:t>
              </a:r>
              <a:endParaRPr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38" name="Google Shape;438;p21"/>
            <p:cNvCxnSpPr/>
            <p:nvPr/>
          </p:nvCxnSpPr>
          <p:spPr>
            <a:xfrm>
              <a:off x="0" y="3492401"/>
              <a:ext cx="5257800" cy="0"/>
            </a:xfrm>
            <a:prstGeom prst="straightConnector1">
              <a:avLst/>
            </a:prstGeom>
            <a:gradFill>
              <a:gsLst>
                <a:gs pos="0">
                  <a:srgbClr val="AEAEAE"/>
                </a:gs>
                <a:gs pos="50000">
                  <a:srgbClr val="A4A4A4"/>
                </a:gs>
                <a:gs pos="100000">
                  <a:srgbClr val="909090"/>
                </a:gs>
              </a:gsLst>
              <a:lin ang="5400000" scaled="0"/>
            </a:gradFill>
            <a:ln w="9525" cap="flat" cmpd="sng">
              <a:solidFill>
                <a:srgbClr val="A4A4A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39" name="Google Shape;439;p21"/>
            <p:cNvSpPr/>
            <p:nvPr/>
          </p:nvSpPr>
          <p:spPr>
            <a:xfrm>
              <a:off x="0" y="3492401"/>
              <a:ext cx="5257800" cy="698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1"/>
            <p:cNvSpPr txBox="1"/>
            <p:nvPr/>
          </p:nvSpPr>
          <p:spPr>
            <a:xfrm>
              <a:off x="0" y="3492401"/>
              <a:ext cx="5257800" cy="698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Vocare Discernment Retreat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r>
                <a:rPr lang="en-US" sz="11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Values Cards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r>
                <a:rPr lang="en-US" sz="11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Editable PowerPoint Agenda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2"/>
          <p:cNvSpPr txBox="1">
            <a:spLocks noGrp="1"/>
          </p:cNvSpPr>
          <p:nvPr>
            <p:ph type="title"/>
          </p:nvPr>
        </p:nvSpPr>
        <p:spPr>
          <a:xfrm>
            <a:off x="876693" y="741391"/>
            <a:ext cx="4355265" cy="1616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u="sng">
                <a:solidFill>
                  <a:schemeClr val="hlink"/>
                </a:solidFill>
                <a:hlinkClick r:id="rId3"/>
              </a:rPr>
              <a:t>My Living Faith</a:t>
            </a:r>
            <a:endParaRPr sz="3200" b="1"/>
          </a:p>
        </p:txBody>
      </p:sp>
      <p:sp>
        <p:nvSpPr>
          <p:cNvPr id="446" name="Google Shape;446;p22"/>
          <p:cNvSpPr txBox="1">
            <a:spLocks noGrp="1"/>
          </p:cNvSpPr>
          <p:nvPr>
            <p:ph type="body" idx="1"/>
          </p:nvPr>
        </p:nvSpPr>
        <p:spPr>
          <a:xfrm>
            <a:off x="876692" y="2533476"/>
            <a:ext cx="4355265" cy="3447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Exercise based on Bible stories and hymns/worship songs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Think and reflect theologically about their faith and life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Reflect upon fundamental beliefs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Consider how fundamental beliefs are encountered and expressed</a:t>
            </a:r>
            <a:endParaRPr/>
          </a:p>
        </p:txBody>
      </p:sp>
      <p:pic>
        <p:nvPicPr>
          <p:cNvPr id="447" name="Google Shape;44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1397005"/>
            <a:ext cx="6095999" cy="4063999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22"/>
          <p:cNvSpPr/>
          <p:nvPr/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rgbClr val="5B9BD5">
                  <a:alpha val="76862"/>
                </a:srgbClr>
              </a:gs>
              <a:gs pos="57000">
                <a:srgbClr val="9CC2E5">
                  <a:alpha val="0"/>
                </a:srgbClr>
              </a:gs>
              <a:gs pos="100000">
                <a:srgbClr val="9CC2E5">
                  <a:alpha val="0"/>
                </a:srgbClr>
              </a:gs>
            </a:gsLst>
            <a:lin ang="11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2"/>
          <p:cNvSpPr/>
          <p:nvPr/>
        </p:nvSpPr>
        <p:spPr>
          <a:xfrm>
            <a:off x="10015441" y="-3760"/>
            <a:ext cx="2176557" cy="6857999"/>
          </a:xfrm>
          <a:prstGeom prst="rect">
            <a:avLst/>
          </a:prstGeom>
          <a:gradFill>
            <a:gsLst>
              <a:gs pos="0">
                <a:schemeClr val="accent2"/>
              </a:gs>
              <a:gs pos="40000">
                <a:srgbClr val="ED7D31">
                  <a:alpha val="0"/>
                </a:srgbClr>
              </a:gs>
              <a:gs pos="100000">
                <a:srgbClr val="ED7D31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2"/>
          <p:cNvSpPr/>
          <p:nvPr/>
        </p:nvSpPr>
        <p:spPr>
          <a:xfrm rot="10800000" flipH="1">
            <a:off x="6096000" y="5502302"/>
            <a:ext cx="6106314" cy="1359456"/>
          </a:xfrm>
          <a:prstGeom prst="rect">
            <a:avLst/>
          </a:prstGeom>
          <a:gradFill>
            <a:gsLst>
              <a:gs pos="0">
                <a:srgbClr val="ED7D31">
                  <a:alpha val="88627"/>
                </a:srgbClr>
              </a:gs>
              <a:gs pos="38000">
                <a:srgbClr val="9CC2E5">
                  <a:alpha val="0"/>
                </a:srgbClr>
              </a:gs>
              <a:gs pos="100000">
                <a:srgbClr val="9CC2E5">
                  <a:alpha val="0"/>
                </a:srgbClr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2"/>
          <p:cNvSpPr/>
          <p:nvPr/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>
            <a:gsLst>
              <a:gs pos="0">
                <a:srgbClr val="9CC2E5"/>
              </a:gs>
              <a:gs pos="51000">
                <a:srgbClr val="9CC2E5">
                  <a:alpha val="0"/>
                </a:srgbClr>
              </a:gs>
              <a:gs pos="100000">
                <a:srgbClr val="9CC2E5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2"/>
          <p:cNvSpPr txBox="1">
            <a:spLocks noGrp="1"/>
          </p:cNvSpPr>
          <p:nvPr>
            <p:ph type="ftr" idx="11"/>
          </p:nvPr>
        </p:nvSpPr>
        <p:spPr>
          <a:xfrm>
            <a:off x="6507706" y="6356350"/>
            <a:ext cx="30960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The Nourishing Vocation Project</a:t>
            </a:r>
            <a:endParaRPr/>
          </a:p>
        </p:txBody>
      </p:sp>
      <p:sp>
        <p:nvSpPr>
          <p:cNvPr id="453" name="Google Shape;4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11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54" name="Google Shape;454;p22"/>
          <p:cNvSpPr/>
          <p:nvPr/>
        </p:nvSpPr>
        <p:spPr>
          <a:xfrm>
            <a:off x="9554099" y="5502299"/>
            <a:ext cx="25333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by </a:t>
            </a:r>
            <a:r>
              <a:rPr lang="en-US" sz="12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James Lee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en-US" sz="12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3"/>
          <p:cNvSpPr txBox="1">
            <a:spLocks noGrp="1"/>
          </p:cNvSpPr>
          <p:nvPr>
            <p:ph type="title"/>
          </p:nvPr>
        </p:nvSpPr>
        <p:spPr>
          <a:xfrm>
            <a:off x="876693" y="741391"/>
            <a:ext cx="4355265" cy="1616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/>
              <a:t>Parish Gatherings</a:t>
            </a:r>
            <a:endParaRPr/>
          </a:p>
        </p:txBody>
      </p:sp>
      <p:sp>
        <p:nvSpPr>
          <p:cNvPr id="460" name="Google Shape;460;p23"/>
          <p:cNvSpPr txBox="1">
            <a:spLocks noGrp="1"/>
          </p:cNvSpPr>
          <p:nvPr>
            <p:ph type="body" idx="1"/>
          </p:nvPr>
        </p:nvSpPr>
        <p:spPr>
          <a:xfrm>
            <a:off x="876692" y="2533476"/>
            <a:ext cx="4355265" cy="3447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Where have we been?</a:t>
            </a:r>
            <a:endParaRPr sz="20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i="1"/>
              <a:t>Create a VOCARE-based congregational storyline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Where are we now?</a:t>
            </a:r>
            <a:endParaRPr sz="20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i="1"/>
              <a:t>Articulate the congregation’s present life and ministry using VOCARE</a:t>
            </a:r>
            <a:endParaRPr/>
          </a:p>
        </p:txBody>
      </p:sp>
      <p:pic>
        <p:nvPicPr>
          <p:cNvPr id="461" name="Google Shape;461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1397005"/>
            <a:ext cx="6095998" cy="4063999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3"/>
          <p:cNvSpPr/>
          <p:nvPr/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rgbClr val="5B9BD5">
                  <a:alpha val="76862"/>
                </a:srgbClr>
              </a:gs>
              <a:gs pos="57000">
                <a:srgbClr val="9CC2E5">
                  <a:alpha val="0"/>
                </a:srgbClr>
              </a:gs>
              <a:gs pos="100000">
                <a:srgbClr val="9CC2E5">
                  <a:alpha val="0"/>
                </a:srgbClr>
              </a:gs>
            </a:gsLst>
            <a:lin ang="11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3"/>
          <p:cNvSpPr/>
          <p:nvPr/>
        </p:nvSpPr>
        <p:spPr>
          <a:xfrm>
            <a:off x="10015441" y="-3760"/>
            <a:ext cx="2176557" cy="6857999"/>
          </a:xfrm>
          <a:prstGeom prst="rect">
            <a:avLst/>
          </a:prstGeom>
          <a:gradFill>
            <a:gsLst>
              <a:gs pos="0">
                <a:schemeClr val="accent2"/>
              </a:gs>
              <a:gs pos="40000">
                <a:srgbClr val="ED7D31">
                  <a:alpha val="0"/>
                </a:srgbClr>
              </a:gs>
              <a:gs pos="100000">
                <a:srgbClr val="ED7D31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3"/>
          <p:cNvSpPr/>
          <p:nvPr/>
        </p:nvSpPr>
        <p:spPr>
          <a:xfrm rot="10800000" flipH="1">
            <a:off x="6096000" y="5502302"/>
            <a:ext cx="6106314" cy="1359456"/>
          </a:xfrm>
          <a:prstGeom prst="rect">
            <a:avLst/>
          </a:prstGeom>
          <a:gradFill>
            <a:gsLst>
              <a:gs pos="0">
                <a:srgbClr val="ED7D31">
                  <a:alpha val="88627"/>
                </a:srgbClr>
              </a:gs>
              <a:gs pos="38000">
                <a:srgbClr val="9CC2E5">
                  <a:alpha val="0"/>
                </a:srgbClr>
              </a:gs>
              <a:gs pos="100000">
                <a:srgbClr val="9CC2E5">
                  <a:alpha val="0"/>
                </a:srgbClr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23"/>
          <p:cNvSpPr/>
          <p:nvPr/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>
            <a:gsLst>
              <a:gs pos="0">
                <a:srgbClr val="9CC2E5"/>
              </a:gs>
              <a:gs pos="51000">
                <a:srgbClr val="9CC2E5">
                  <a:alpha val="0"/>
                </a:srgbClr>
              </a:gs>
              <a:gs pos="100000">
                <a:srgbClr val="9CC2E5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23"/>
          <p:cNvSpPr txBox="1">
            <a:spLocks noGrp="1"/>
          </p:cNvSpPr>
          <p:nvPr>
            <p:ph type="ftr" idx="11"/>
          </p:nvPr>
        </p:nvSpPr>
        <p:spPr>
          <a:xfrm>
            <a:off x="6507706" y="6356350"/>
            <a:ext cx="30960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The Nourishing Vocation Project</a:t>
            </a:r>
            <a:endParaRPr/>
          </a:p>
        </p:txBody>
      </p:sp>
      <p:sp>
        <p:nvSpPr>
          <p:cNvPr id="467" name="Google Shape;46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68" name="Google Shape;468;p23"/>
          <p:cNvSpPr/>
          <p:nvPr/>
        </p:nvSpPr>
        <p:spPr>
          <a:xfrm>
            <a:off x="9331440" y="5465950"/>
            <a:ext cx="28583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by </a:t>
            </a:r>
            <a:r>
              <a:rPr lang="en-US" sz="12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Sincerely Media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en-US" sz="12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4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4" name="Google Shape;474;p24"/>
          <p:cNvGrpSpPr/>
          <p:nvPr/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</p:grpSpPr>
        <p:sp>
          <p:nvSpPr>
            <p:cNvPr id="475" name="Google Shape;475;p24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24"/>
            <p:cNvSpPr/>
            <p:nvPr/>
          </p:nvSpPr>
          <p:spPr>
            <a:xfrm rot="10800000">
              <a:off x="6081624" y="1998844"/>
              <a:ext cx="5372968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7" name="Google Shape;477;p24"/>
          <p:cNvSpPr/>
          <p:nvPr/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24"/>
          <p:cNvSpPr txBox="1"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/>
              <a:t>Micro-Engagements</a:t>
            </a:r>
            <a:endParaRPr/>
          </a:p>
        </p:txBody>
      </p:sp>
      <p:sp>
        <p:nvSpPr>
          <p:cNvPr id="479" name="Google Shape;479;p24"/>
          <p:cNvSpPr txBox="1">
            <a:spLocks noGrp="1"/>
          </p:cNvSpPr>
          <p:nvPr>
            <p:ph type="ftr" idx="11"/>
          </p:nvPr>
        </p:nvSpPr>
        <p:spPr>
          <a:xfrm>
            <a:off x="4038600" y="64922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Nourishing Vocation Project</a:t>
            </a:r>
            <a:endParaRPr/>
          </a:p>
        </p:txBody>
      </p:sp>
      <p:sp>
        <p:nvSpPr>
          <p:cNvPr id="480" name="Google Shape;480;p24"/>
          <p:cNvSpPr txBox="1">
            <a:spLocks noGrp="1"/>
          </p:cNvSpPr>
          <p:nvPr>
            <p:ph type="sldNum" idx="12"/>
          </p:nvPr>
        </p:nvSpPr>
        <p:spPr>
          <a:xfrm>
            <a:off x="8610600" y="6492240"/>
            <a:ext cx="25221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grpSp>
        <p:nvGrpSpPr>
          <p:cNvPr id="481" name="Google Shape;481;p24"/>
          <p:cNvGrpSpPr/>
          <p:nvPr/>
        </p:nvGrpSpPr>
        <p:grpSpPr>
          <a:xfrm>
            <a:off x="1309294" y="2923388"/>
            <a:ext cx="9798751" cy="3060000"/>
            <a:chOff x="24668" y="20476"/>
            <a:chExt cx="9798751" cy="3060000"/>
          </a:xfrm>
        </p:grpSpPr>
        <p:sp>
          <p:nvSpPr>
            <p:cNvPr id="482" name="Google Shape;482;p24"/>
            <p:cNvSpPr/>
            <p:nvPr/>
          </p:nvSpPr>
          <p:spPr>
            <a:xfrm>
              <a:off x="595043" y="20476"/>
              <a:ext cx="1784250" cy="178425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975293" y="400726"/>
              <a:ext cx="1023750" cy="10237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24668" y="2360476"/>
              <a:ext cx="2925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4"/>
            <p:cNvSpPr txBox="1"/>
            <p:nvPr/>
          </p:nvSpPr>
          <p:spPr>
            <a:xfrm>
              <a:off x="24668" y="2360476"/>
              <a:ext cx="2925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SHORT-TERM EXPERIMENTS</a:t>
              </a:r>
              <a:endParaRPr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4031919" y="20476"/>
              <a:ext cx="1784250" cy="178425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4412169" y="400726"/>
              <a:ext cx="1023750" cy="102375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3461544" y="2360476"/>
              <a:ext cx="2925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4"/>
            <p:cNvSpPr txBox="1"/>
            <p:nvPr/>
          </p:nvSpPr>
          <p:spPr>
            <a:xfrm>
              <a:off x="3461544" y="2360476"/>
              <a:ext cx="2925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VALUES-BASED</a:t>
              </a:r>
              <a:endParaRPr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7468794" y="20476"/>
              <a:ext cx="1784250" cy="178425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7849044" y="400726"/>
              <a:ext cx="1023750" cy="102375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6898419" y="2360476"/>
              <a:ext cx="2925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4"/>
            <p:cNvSpPr txBox="1"/>
            <p:nvPr/>
          </p:nvSpPr>
          <p:spPr>
            <a:xfrm>
              <a:off x="6898419" y="2360476"/>
              <a:ext cx="2925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DISCERNMENT-LED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876693" y="741391"/>
            <a:ext cx="4355265" cy="1616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u="sng">
                <a:solidFill>
                  <a:schemeClr val="hlink"/>
                </a:solidFill>
                <a:hlinkClick r:id="rId3"/>
              </a:rPr>
              <a:t>Seasonal Worship and Devotional Resources</a:t>
            </a:r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body" idx="1"/>
          </p:nvPr>
        </p:nvSpPr>
        <p:spPr>
          <a:xfrm>
            <a:off x="876692" y="2533476"/>
            <a:ext cx="4355265" cy="3447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Advent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hlinkClick r:id="rId5"/>
              </a:rPr>
              <a:t>Lent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Ordinary Time (Summer) Suggestions</a:t>
            </a:r>
            <a:endParaRPr/>
          </a:p>
        </p:txBody>
      </p:sp>
      <p:pic>
        <p:nvPicPr>
          <p:cNvPr id="500" name="Google Shape;500;p25" descr="Golden wheat against sky"/>
          <p:cNvPicPr preferRelativeResize="0"/>
          <p:nvPr/>
        </p:nvPicPr>
        <p:blipFill rotWithShape="1">
          <a:blip r:embed="rId6">
            <a:alphaModFix/>
          </a:blip>
          <a:srcRect l="14694" r="25971"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25"/>
          <p:cNvSpPr/>
          <p:nvPr/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rgbClr val="5B9BD5">
                  <a:alpha val="76862"/>
                </a:srgbClr>
              </a:gs>
              <a:gs pos="57000">
                <a:srgbClr val="9CC2E5">
                  <a:alpha val="0"/>
                </a:srgbClr>
              </a:gs>
              <a:gs pos="100000">
                <a:srgbClr val="9CC2E5">
                  <a:alpha val="0"/>
                </a:srgbClr>
              </a:gs>
            </a:gsLst>
            <a:lin ang="11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10015441" y="-3760"/>
            <a:ext cx="2176557" cy="6857999"/>
          </a:xfrm>
          <a:prstGeom prst="rect">
            <a:avLst/>
          </a:prstGeom>
          <a:gradFill>
            <a:gsLst>
              <a:gs pos="0">
                <a:schemeClr val="accent2"/>
              </a:gs>
              <a:gs pos="40000">
                <a:srgbClr val="ED7D31">
                  <a:alpha val="0"/>
                </a:srgbClr>
              </a:gs>
              <a:gs pos="100000">
                <a:srgbClr val="ED7D31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25"/>
          <p:cNvSpPr/>
          <p:nvPr/>
        </p:nvSpPr>
        <p:spPr>
          <a:xfrm rot="10800000" flipH="1">
            <a:off x="6096000" y="5502302"/>
            <a:ext cx="6106314" cy="1359456"/>
          </a:xfrm>
          <a:prstGeom prst="rect">
            <a:avLst/>
          </a:prstGeom>
          <a:gradFill>
            <a:gsLst>
              <a:gs pos="0">
                <a:srgbClr val="ED7D31">
                  <a:alpha val="88627"/>
                </a:srgbClr>
              </a:gs>
              <a:gs pos="38000">
                <a:srgbClr val="9CC2E5">
                  <a:alpha val="0"/>
                </a:srgbClr>
              </a:gs>
              <a:gs pos="100000">
                <a:srgbClr val="9CC2E5">
                  <a:alpha val="0"/>
                </a:srgbClr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25"/>
          <p:cNvSpPr/>
          <p:nvPr/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>
            <a:gsLst>
              <a:gs pos="0">
                <a:srgbClr val="9CC2E5"/>
              </a:gs>
              <a:gs pos="51000">
                <a:srgbClr val="9CC2E5">
                  <a:alpha val="0"/>
                </a:srgbClr>
              </a:gs>
              <a:gs pos="100000">
                <a:srgbClr val="9CC2E5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25"/>
          <p:cNvSpPr txBox="1">
            <a:spLocks noGrp="1"/>
          </p:cNvSpPr>
          <p:nvPr>
            <p:ph type="ftr" idx="11"/>
          </p:nvPr>
        </p:nvSpPr>
        <p:spPr>
          <a:xfrm>
            <a:off x="6507706" y="6356350"/>
            <a:ext cx="30960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The Nourishing Vocation Project</a:t>
            </a:r>
            <a:endParaRPr/>
          </a:p>
        </p:txBody>
      </p:sp>
      <p:sp>
        <p:nvSpPr>
          <p:cNvPr id="506" name="Google Shape;50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14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0A081-D5BA-40FE-A4F8-A64BACF63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hlinkClick r:id="rId2"/>
              </a:rPr>
              <a:t>Conference on Worship, Theology, and the Arts</a:t>
            </a:r>
            <a:r>
              <a:rPr lang="en-US" sz="48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8F5ED-4CEF-4446-974E-ADEDB36D10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67670D-B920-487A-83AF-004C62D7F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564" y="1519936"/>
            <a:ext cx="4690872" cy="434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50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78EA7-73AB-9720-E505-BCD9C6AB0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My Neighbor?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74A9F-FE07-AEAB-56A2-A43614E42C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2022 Research Projects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Podcast – The Book of Fundamentals</a:t>
            </a:r>
            <a:r>
              <a:rPr lang="en-US" dirty="0"/>
              <a:t> (for healthy, productive conversations)</a:t>
            </a:r>
          </a:p>
          <a:p>
            <a:pPr lvl="1"/>
            <a:r>
              <a:rPr lang="en-US" dirty="0">
                <a:hlinkClick r:id="rId4"/>
              </a:rPr>
              <a:t>Mapping Minnesota: Who is My Neighbor?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Exploring Immigrant Stories of Southern Minnesota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Minnesota Immigrant Youth Resources</a:t>
            </a:r>
            <a:endParaRPr lang="en-US" dirty="0"/>
          </a:p>
          <a:p>
            <a:r>
              <a:rPr lang="en-US" dirty="0">
                <a:hlinkClick r:id="rId7"/>
              </a:rPr>
              <a:t>Guides for Congregation Research</a:t>
            </a:r>
            <a:endParaRPr lang="en-US" dirty="0"/>
          </a:p>
          <a:p>
            <a:r>
              <a:rPr lang="en-US" dirty="0">
                <a:hlinkClick r:id="rId8"/>
              </a:rPr>
              <a:t>Church Programming and Community Relations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9BE23-56B2-A885-AFC3-30410E4A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8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11" descr="Wooden toolbox"/>
          <p:cNvPicPr preferRelativeResize="0"/>
          <p:nvPr/>
        </p:nvPicPr>
        <p:blipFill rotWithShape="1">
          <a:blip r:embed="rId3">
            <a:alphaModFix/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1"/>
          <p:cNvSpPr/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1"/>
          <p:cNvSpPr txBox="1"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n-US" sz="5200"/>
              <a:t>Tools for the Toolbox</a:t>
            </a:r>
            <a:endParaRPr/>
          </a:p>
        </p:txBody>
      </p:sp>
      <p:sp>
        <p:nvSpPr>
          <p:cNvPr id="183" name="Google Shape;183;p11"/>
          <p:cNvSpPr txBox="1"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485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Nourishing a Rhythm</a:t>
            </a:r>
            <a:endParaRPr/>
          </a:p>
        </p:txBody>
      </p:sp>
      <p:sp>
        <p:nvSpPr>
          <p:cNvPr id="184" name="Google Shape;184;p11"/>
          <p:cNvSpPr txBox="1">
            <a:spLocks noGrp="1"/>
          </p:cNvSpPr>
          <p:nvPr>
            <p:ph type="ftr" idx="11"/>
          </p:nvPr>
        </p:nvSpPr>
        <p:spPr>
          <a:xfrm>
            <a:off x="3187673" y="6356350"/>
            <a:ext cx="36158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The Nourishing Vocation Project</a:t>
            </a:r>
            <a:endParaRPr/>
          </a:p>
        </p:txBody>
      </p:sp>
      <p:sp>
        <p:nvSpPr>
          <p:cNvPr id="185" name="Google Shape;18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86" name="Google Shape;18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96996" y="6162996"/>
            <a:ext cx="695004" cy="695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3"/>
          <p:cNvSpPr/>
          <p:nvPr/>
        </p:nvSpPr>
        <p:spPr>
          <a:xfrm>
            <a:off x="0" y="1"/>
            <a:ext cx="4512467" cy="6858000"/>
          </a:xfrm>
          <a:custGeom>
            <a:avLst/>
            <a:gdLst/>
            <a:ahLst/>
            <a:cxnLst/>
            <a:rect l="l" t="t" r="r" b="b"/>
            <a:pathLst>
              <a:path w="4512467" h="6858000" extrusionOk="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i="1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Vocare</a:t>
            </a:r>
            <a:r>
              <a:rPr lang="en-US" i="1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Basic Practice</a:t>
            </a:r>
            <a:endParaRPr i="1">
              <a:solidFill>
                <a:srgbClr val="FFFFFF"/>
              </a:solidFill>
            </a:endParaRPr>
          </a:p>
        </p:txBody>
      </p:sp>
      <p:sp>
        <p:nvSpPr>
          <p:cNvPr id="219" name="Google Shape;219;p13"/>
          <p:cNvSpPr txBox="1">
            <a:spLocks noGrp="1"/>
          </p:cNvSpPr>
          <p:nvPr>
            <p:ph type="ftr" idx="11"/>
          </p:nvPr>
        </p:nvSpPr>
        <p:spPr>
          <a:xfrm>
            <a:off x="3640932" y="6356350"/>
            <a:ext cx="45124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</a:rPr>
              <a:t>The Nourishing Vocation Project</a:t>
            </a:r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98989"/>
                </a:solidFill>
              </a:rPr>
              <a:t>3</a:t>
            </a:fld>
            <a:endParaRPr>
              <a:solidFill>
                <a:srgbClr val="898989"/>
              </a:solidFill>
            </a:endParaRPr>
          </a:p>
        </p:txBody>
      </p:sp>
      <p:pic>
        <p:nvPicPr>
          <p:cNvPr id="221" name="Google Shape;22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96997" y="6162996"/>
            <a:ext cx="695004" cy="6950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13"/>
          <p:cNvGrpSpPr/>
          <p:nvPr/>
        </p:nvGrpSpPr>
        <p:grpSpPr>
          <a:xfrm>
            <a:off x="5626862" y="645517"/>
            <a:ext cx="5453269" cy="5526632"/>
            <a:chOff x="419222" y="2051"/>
            <a:chExt cx="5453269" cy="5526632"/>
          </a:xfrm>
        </p:grpSpPr>
        <p:sp>
          <p:nvSpPr>
            <p:cNvPr id="223" name="Google Shape;223;p13"/>
            <p:cNvSpPr/>
            <p:nvPr/>
          </p:nvSpPr>
          <p:spPr>
            <a:xfrm>
              <a:off x="2862834" y="689955"/>
              <a:ext cx="531844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3"/>
            <p:cNvSpPr txBox="1"/>
            <p:nvPr/>
          </p:nvSpPr>
          <p:spPr>
            <a:xfrm>
              <a:off x="3114695" y="732863"/>
              <a:ext cx="28122" cy="5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419222" y="2051"/>
              <a:ext cx="2445412" cy="1467247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3"/>
            <p:cNvSpPr txBox="1"/>
            <p:nvPr/>
          </p:nvSpPr>
          <p:spPr>
            <a:xfrm>
              <a:off x="419222" y="2051"/>
              <a:ext cx="2445412" cy="1467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825" tIns="125775" rIns="119825" bIns="125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US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Values</a:t>
              </a:r>
              <a:endParaRPr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1641928" y="1467498"/>
              <a:ext cx="3007857" cy="5318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3858"/>
                  </a:lnTo>
                  <a:lnTo>
                    <a:pt x="0" y="63858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3"/>
            <p:cNvSpPr txBox="1"/>
            <p:nvPr/>
          </p:nvSpPr>
          <p:spPr>
            <a:xfrm>
              <a:off x="3069357" y="1730609"/>
              <a:ext cx="152999" cy="5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3427079" y="2051"/>
              <a:ext cx="2445412" cy="1467247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3"/>
            <p:cNvSpPr txBox="1"/>
            <p:nvPr/>
          </p:nvSpPr>
          <p:spPr>
            <a:xfrm>
              <a:off x="3427079" y="2051"/>
              <a:ext cx="2445412" cy="1467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825" tIns="125775" rIns="119825" bIns="125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US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Openness</a:t>
              </a:r>
              <a:endParaRPr/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2862834" y="2719647"/>
              <a:ext cx="531844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3"/>
            <p:cNvSpPr txBox="1"/>
            <p:nvPr/>
          </p:nvSpPr>
          <p:spPr>
            <a:xfrm>
              <a:off x="3114695" y="2762555"/>
              <a:ext cx="28122" cy="5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419222" y="2031743"/>
              <a:ext cx="2445412" cy="1467247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3"/>
            <p:cNvSpPr txBox="1"/>
            <p:nvPr/>
          </p:nvSpPr>
          <p:spPr>
            <a:xfrm>
              <a:off x="419222" y="2031743"/>
              <a:ext cx="2445412" cy="1467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825" tIns="125775" rIns="119825" bIns="125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US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Call </a:t>
              </a: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1641928" y="3497191"/>
              <a:ext cx="3007857" cy="5318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3858"/>
                  </a:lnTo>
                  <a:lnTo>
                    <a:pt x="0" y="63858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3"/>
            <p:cNvSpPr txBox="1"/>
            <p:nvPr/>
          </p:nvSpPr>
          <p:spPr>
            <a:xfrm>
              <a:off x="3069357" y="3760301"/>
              <a:ext cx="152999" cy="5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3427079" y="2031743"/>
              <a:ext cx="2445412" cy="1467247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3"/>
            <p:cNvSpPr txBox="1"/>
            <p:nvPr/>
          </p:nvSpPr>
          <p:spPr>
            <a:xfrm>
              <a:off x="3427079" y="2031743"/>
              <a:ext cx="2445412" cy="1467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825" tIns="125775" rIns="119825" bIns="125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US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Attentiveness</a:t>
              </a: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862834" y="4749339"/>
              <a:ext cx="531844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3"/>
            <p:cNvSpPr txBox="1"/>
            <p:nvPr/>
          </p:nvSpPr>
          <p:spPr>
            <a:xfrm>
              <a:off x="3114695" y="4792247"/>
              <a:ext cx="28122" cy="5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419222" y="4061436"/>
              <a:ext cx="2445412" cy="1467247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 txBox="1"/>
            <p:nvPr/>
          </p:nvSpPr>
          <p:spPr>
            <a:xfrm>
              <a:off x="419222" y="4061436"/>
              <a:ext cx="2445412" cy="1467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825" tIns="125775" rIns="119825" bIns="125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US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Regrets</a:t>
              </a: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3427079" y="4061436"/>
              <a:ext cx="2445412" cy="1467247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3"/>
            <p:cNvSpPr txBox="1"/>
            <p:nvPr/>
          </p:nvSpPr>
          <p:spPr>
            <a:xfrm>
              <a:off x="3427079" y="4061436"/>
              <a:ext cx="2445412" cy="1467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825" tIns="125775" rIns="119825" bIns="125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US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Experiences of the God’s Presence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4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4"/>
          <p:cNvSpPr txBox="1"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u="sng" dirty="0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Near and Now Study Guides</a:t>
            </a:r>
            <a:endParaRPr sz="4000" dirty="0">
              <a:solidFill>
                <a:schemeClr val="dk2"/>
              </a:solidFill>
            </a:endParaRPr>
          </a:p>
        </p:txBody>
      </p:sp>
      <p:grpSp>
        <p:nvGrpSpPr>
          <p:cNvPr id="280" name="Google Shape;280;p14"/>
          <p:cNvGrpSpPr/>
          <p:nvPr/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281" name="Google Shape;281;p14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/>
              <a:ahLst/>
              <a:cxnLst/>
              <a:rect l="l" t="t" r="r" b="b"/>
              <a:pathLst>
                <a:path w="2514948" h="2170178" extrusionOk="0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/>
              <a:ahLst/>
              <a:cxnLst/>
              <a:rect l="l" t="t" r="r" b="b"/>
              <a:pathLst>
                <a:path w="2493062" h="1947896" extrusionOk="0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/>
              <a:ahLst/>
              <a:cxnLst/>
              <a:rect l="l" t="t" r="r" b="b"/>
              <a:pathLst>
                <a:path w="2501089" h="1972702" extrusionOk="0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/>
              <a:ahLst/>
              <a:cxnLst/>
              <a:rect l="l" t="t" r="r" b="b"/>
              <a:pathLst>
                <a:path w="2491105" h="1943661" extrusionOk="0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5" name="Google Shape;285;p14"/>
          <p:cNvGrpSpPr/>
          <p:nvPr/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86" name="Google Shape;286;p14"/>
            <p:cNvSpPr/>
            <p:nvPr/>
          </p:nvSpPr>
          <p:spPr>
            <a:xfrm>
              <a:off x="305" y="1"/>
              <a:ext cx="3815424" cy="2653659"/>
            </a:xfrm>
            <a:custGeom>
              <a:avLst/>
              <a:gdLst/>
              <a:ahLst/>
              <a:cxnLst/>
              <a:rect l="l" t="t" r="r" b="b"/>
              <a:pathLst>
                <a:path w="3815424" h="2653659" extrusionOk="0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305" y="-1"/>
              <a:ext cx="3815424" cy="2653660"/>
            </a:xfrm>
            <a:custGeom>
              <a:avLst/>
              <a:gdLst/>
              <a:ahLst/>
              <a:cxnLst/>
              <a:rect l="l" t="t" r="r" b="b"/>
              <a:pathLst>
                <a:path w="3815424" h="2653660" extrusionOk="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-305" y="1"/>
              <a:ext cx="3815986" cy="2675935"/>
            </a:xfrm>
            <a:custGeom>
              <a:avLst/>
              <a:gdLst/>
              <a:ahLst/>
              <a:cxnLst/>
              <a:rect l="l" t="t" r="r" b="b"/>
              <a:pathLst>
                <a:path w="3815986" h="2675935" extrusionOk="0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305" y="-1"/>
              <a:ext cx="3832270" cy="2876136"/>
            </a:xfrm>
            <a:custGeom>
              <a:avLst/>
              <a:gdLst/>
              <a:ahLst/>
              <a:cxnLst/>
              <a:rect l="l" t="t" r="r" b="b"/>
              <a:pathLst>
                <a:path w="3832270" h="2876136" extrusionOk="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0" name="Google Shape;29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Nourishing Vocation Project</a:t>
            </a:r>
            <a:endParaRPr/>
          </a:p>
        </p:txBody>
      </p:sp>
      <p:sp>
        <p:nvSpPr>
          <p:cNvPr id="291" name="Google Shape;29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pSp>
        <p:nvGrpSpPr>
          <p:cNvPr id="292" name="Google Shape;292;p14"/>
          <p:cNvGrpSpPr/>
          <p:nvPr/>
        </p:nvGrpSpPr>
        <p:grpSpPr>
          <a:xfrm>
            <a:off x="1473502" y="2544950"/>
            <a:ext cx="9244994" cy="3563525"/>
            <a:chOff x="437182" y="1317"/>
            <a:chExt cx="9244994" cy="3563525"/>
          </a:xfrm>
        </p:grpSpPr>
        <p:sp>
          <p:nvSpPr>
            <p:cNvPr id="293" name="Google Shape;293;p14"/>
            <p:cNvSpPr/>
            <p:nvPr/>
          </p:nvSpPr>
          <p:spPr>
            <a:xfrm>
              <a:off x="699404" y="1317"/>
              <a:ext cx="820283" cy="8202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874218" y="176131"/>
              <a:ext cx="470654" cy="47065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437182" y="1077098"/>
              <a:ext cx="1344726" cy="537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 txBox="1"/>
            <p:nvPr/>
          </p:nvSpPr>
          <p:spPr>
            <a:xfrm>
              <a:off x="437182" y="1077098"/>
              <a:ext cx="1344726" cy="537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INTEGRATIVE STUDY GUIDE</a:t>
              </a: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2279457" y="1317"/>
              <a:ext cx="820283" cy="8202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2454272" y="176131"/>
              <a:ext cx="470654" cy="47065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2017236" y="1077098"/>
              <a:ext cx="1344726" cy="537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 txBox="1"/>
            <p:nvPr/>
          </p:nvSpPr>
          <p:spPr>
            <a:xfrm>
              <a:off x="2017236" y="1077098"/>
              <a:ext cx="1344726" cy="537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BIBLICAL READING</a:t>
              </a: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3859511" y="1317"/>
              <a:ext cx="820283" cy="82028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4034325" y="176131"/>
              <a:ext cx="470654" cy="47065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597289" y="1077098"/>
              <a:ext cx="1344726" cy="537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 txBox="1"/>
            <p:nvPr/>
          </p:nvSpPr>
          <p:spPr>
            <a:xfrm>
              <a:off x="3597289" y="1077098"/>
              <a:ext cx="1344726" cy="537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REFLECTION</a:t>
              </a: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5439565" y="1317"/>
              <a:ext cx="820283" cy="820283"/>
            </a:xfrm>
            <a:prstGeom prst="ellipse">
              <a:avLst/>
            </a:prstGeom>
            <a:solidFill>
              <a:srgbClr val="59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5614379" y="176131"/>
              <a:ext cx="470654" cy="470654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5177343" y="1077098"/>
              <a:ext cx="1344726" cy="537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4"/>
            <p:cNvSpPr txBox="1"/>
            <p:nvPr/>
          </p:nvSpPr>
          <p:spPr>
            <a:xfrm>
              <a:off x="5177343" y="1077098"/>
              <a:ext cx="1344726" cy="537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STORYTELLING</a:t>
              </a: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7019618" y="1317"/>
              <a:ext cx="820283" cy="8202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7194433" y="176131"/>
              <a:ext cx="470654" cy="470654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6757397" y="1077098"/>
              <a:ext cx="1344726" cy="537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4"/>
            <p:cNvSpPr txBox="1"/>
            <p:nvPr/>
          </p:nvSpPr>
          <p:spPr>
            <a:xfrm>
              <a:off x="6757397" y="1077098"/>
              <a:ext cx="1344726" cy="537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DISCUSSION</a:t>
              </a: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8599672" y="1317"/>
              <a:ext cx="820283" cy="8202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8774487" y="176131"/>
              <a:ext cx="470654" cy="470654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8337450" y="1077098"/>
              <a:ext cx="1344726" cy="537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 txBox="1"/>
            <p:nvPr/>
          </p:nvSpPr>
          <p:spPr>
            <a:xfrm>
              <a:off x="8337450" y="1077098"/>
              <a:ext cx="1344726" cy="537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859511" y="1951170"/>
              <a:ext cx="820283" cy="8202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4034325" y="2125985"/>
              <a:ext cx="470654" cy="470654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597289" y="3026952"/>
              <a:ext cx="1344726" cy="537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 txBox="1"/>
            <p:nvPr/>
          </p:nvSpPr>
          <p:spPr>
            <a:xfrm>
              <a:off x="3597289" y="3026952"/>
              <a:ext cx="1344726" cy="537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VOCARE</a:t>
              </a:r>
              <a:endPara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5439565" y="1951170"/>
              <a:ext cx="820283" cy="82028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5614379" y="2125985"/>
              <a:ext cx="470654" cy="470654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5177343" y="3026952"/>
              <a:ext cx="1344726" cy="537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 txBox="1"/>
            <p:nvPr/>
          </p:nvSpPr>
          <p:spPr>
            <a:xfrm>
              <a:off x="5177343" y="3026952"/>
              <a:ext cx="1344726" cy="537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PRAYER</a:t>
              </a:r>
              <a:endParaRPr/>
            </a:p>
          </p:txBody>
        </p:sp>
      </p:grpSp>
      <p:pic>
        <p:nvPicPr>
          <p:cNvPr id="325" name="Google Shape;325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444178" y="6109793"/>
            <a:ext cx="695004" cy="695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5"/>
          <p:cNvSpPr/>
          <p:nvPr/>
        </p:nvSpPr>
        <p:spPr>
          <a:xfrm>
            <a:off x="0" y="0"/>
            <a:ext cx="11416414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5"/>
          <p:cNvSpPr txBox="1"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u="sng">
                <a:solidFill>
                  <a:schemeClr val="hlink"/>
                </a:solidFill>
                <a:hlinkClick r:id="rId3"/>
              </a:rPr>
              <a:t>The Called Life Exercise</a:t>
            </a:r>
            <a:endParaRPr sz="4000"/>
          </a:p>
        </p:txBody>
      </p:sp>
      <p:pic>
        <p:nvPicPr>
          <p:cNvPr id="333" name="Google Shape;333;p15" descr="One in a crowd"/>
          <p:cNvPicPr preferRelativeResize="0"/>
          <p:nvPr/>
        </p:nvPicPr>
        <p:blipFill rotWithShape="1">
          <a:blip r:embed="rId4">
            <a:alphaModFix/>
          </a:blip>
          <a:srcRect l="20762" r="12571"/>
          <a:stretch/>
        </p:blipFill>
        <p:spPr>
          <a:xfrm>
            <a:off x="-1" y="-2"/>
            <a:ext cx="6096001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5"/>
          <p:cNvSpPr txBox="1">
            <a:spLocks noGrp="1"/>
          </p:cNvSpPr>
          <p:nvPr>
            <p:ph type="body" idx="1"/>
          </p:nvPr>
        </p:nvSpPr>
        <p:spPr>
          <a:xfrm>
            <a:off x="6803409" y="2470245"/>
            <a:ext cx="4156512" cy="376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Personal and Particular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Within Community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Through all of Life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For the Common Good</a:t>
            </a:r>
            <a:endParaRPr/>
          </a:p>
        </p:txBody>
      </p:sp>
      <p:sp>
        <p:nvSpPr>
          <p:cNvPr id="335" name="Google Shape;335;p15"/>
          <p:cNvSpPr txBox="1">
            <a:spLocks noGrp="1"/>
          </p:cNvSpPr>
          <p:nvPr>
            <p:ph type="ftr" idx="11"/>
          </p:nvPr>
        </p:nvSpPr>
        <p:spPr>
          <a:xfrm>
            <a:off x="6680577" y="6356350"/>
            <a:ext cx="3345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The Nourishing Vocation Project</a:t>
            </a:r>
            <a:endParaRPr/>
          </a:p>
        </p:txBody>
      </p:sp>
      <p:sp>
        <p:nvSpPr>
          <p:cNvPr id="336" name="Google Shape;336;p15"/>
          <p:cNvSpPr txBox="1">
            <a:spLocks noGrp="1"/>
          </p:cNvSpPr>
          <p:nvPr>
            <p:ph type="sldNum" idx="12"/>
          </p:nvPr>
        </p:nvSpPr>
        <p:spPr>
          <a:xfrm>
            <a:off x="10657268" y="6356350"/>
            <a:ext cx="12756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5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6"/>
          <p:cNvSpPr txBox="1"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US" sz="3800" u="sng">
                <a:solidFill>
                  <a:schemeClr val="hlink"/>
                </a:solidFill>
                <a:hlinkClick r:id="rId3"/>
              </a:rPr>
              <a:t>Discerning our Values</a:t>
            </a:r>
            <a:endParaRPr sz="3800"/>
          </a:p>
        </p:txBody>
      </p:sp>
      <p:sp>
        <p:nvSpPr>
          <p:cNvPr id="343" name="Google Shape;343;p16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6"/>
          <p:cNvSpPr txBox="1"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u="sng">
                <a:solidFill>
                  <a:schemeClr val="hlink"/>
                </a:solidFill>
                <a:hlinkClick r:id="rId4"/>
              </a:rPr>
              <a:t>Values Template</a:t>
            </a:r>
            <a:endParaRPr sz="2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Comprehensive List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Criteria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Affiliation Groups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Rank in Priority Order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Top 2 – Core Values Statements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Actual or Aspirational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Obstacles and Opportunities</a:t>
            </a:r>
            <a:endParaRPr/>
          </a:p>
        </p:txBody>
      </p:sp>
      <p:pic>
        <p:nvPicPr>
          <p:cNvPr id="345" name="Google Shape;345;p16" descr="Sticky notes on a wall"/>
          <p:cNvPicPr preferRelativeResize="0"/>
          <p:nvPr/>
        </p:nvPicPr>
        <p:blipFill rotWithShape="1">
          <a:blip r:embed="rId5">
            <a:alphaModFix/>
          </a:blip>
          <a:srcRect l="14887" r="1515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7"/>
          <p:cNvSpPr txBox="1">
            <a:spLocks noGrp="1"/>
          </p:cNvSpPr>
          <p:nvPr>
            <p:ph type="title"/>
          </p:nvPr>
        </p:nvSpPr>
        <p:spPr>
          <a:xfrm>
            <a:off x="643274" y="679975"/>
            <a:ext cx="38463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</a:pPr>
            <a:r>
              <a:rPr lang="en-US" sz="6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Technical and Adaptive Change</a:t>
            </a:r>
            <a:endParaRPr dirty="0"/>
          </a:p>
        </p:txBody>
      </p:sp>
      <p:sp>
        <p:nvSpPr>
          <p:cNvPr id="352" name="Google Shape;352;p17"/>
          <p:cNvSpPr/>
          <p:nvPr/>
        </p:nvSpPr>
        <p:spPr>
          <a:xfrm>
            <a:off x="643278" y="4409267"/>
            <a:ext cx="3255095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The Nourishing Vocation Project</a:t>
            </a:r>
            <a:endParaRPr/>
          </a:p>
        </p:txBody>
      </p:sp>
      <p:sp>
        <p:nvSpPr>
          <p:cNvPr id="354" name="Google Shape;35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/>
              <a:t>Adapted from the KLC Guidebook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700"/>
              <a:t>KLC Press, 2019</a:t>
            </a:r>
            <a:endParaRPr/>
          </a:p>
        </p:txBody>
      </p:sp>
      <p:graphicFrame>
        <p:nvGraphicFramePr>
          <p:cNvPr id="355" name="Google Shape;355;p17"/>
          <p:cNvGraphicFramePr/>
          <p:nvPr/>
        </p:nvGraphicFramePr>
        <p:xfrm>
          <a:off x="5207433" y="640080"/>
          <a:ext cx="6108325" cy="5550450"/>
        </p:xfrm>
        <a:graphic>
          <a:graphicData uri="http://schemas.openxmlformats.org/drawingml/2006/table">
            <a:tbl>
              <a:tblPr firstRow="1" bandRow="1">
                <a:noFill/>
                <a:tableStyleId>{04083F5F-ADE1-492B-A978-C2B754EC7BF5}</a:tableStyleId>
              </a:tblPr>
              <a:tblGrid>
                <a:gridCol w="198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81375" marR="81375" marT="40700" marB="40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Technical Work</a:t>
                      </a:r>
                      <a:endParaRPr/>
                    </a:p>
                  </a:txBody>
                  <a:tcPr marL="81375" marR="81375" marT="40700" marB="40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Adaptive Work</a:t>
                      </a:r>
                      <a:endParaRPr/>
                    </a:p>
                  </a:txBody>
                  <a:tcPr marL="81375" marR="81375" marT="40700" marB="40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THE PROBLEM</a:t>
                      </a:r>
                      <a:endParaRPr/>
                    </a:p>
                  </a:txBody>
                  <a:tcPr marL="81375" marR="81375" marT="40700" marB="40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Is Obvious</a:t>
                      </a:r>
                      <a:endParaRPr/>
                    </a:p>
                  </a:txBody>
                  <a:tcPr marL="81375" marR="81375" marT="40700" marB="40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Requires Listening, Learning, and Leading</a:t>
                      </a:r>
                      <a:endParaRPr/>
                    </a:p>
                  </a:txBody>
                  <a:tcPr marL="81375" marR="81375" marT="40700" marB="40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THE SOLUTION</a:t>
                      </a:r>
                      <a:endParaRPr/>
                    </a:p>
                  </a:txBody>
                  <a:tcPr marL="81375" marR="81375" marT="40700" marB="40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Is Obvious</a:t>
                      </a:r>
                      <a:endParaRPr/>
                    </a:p>
                  </a:txBody>
                  <a:tcPr marL="81375" marR="81375" marT="40700" marB="40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Requires Listening, Learning, and Leading</a:t>
                      </a:r>
                      <a:endParaRPr/>
                    </a:p>
                  </a:txBody>
                  <a:tcPr marL="81375" marR="81375" marT="40700" marB="40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WHOSE WORK IS IT?</a:t>
                      </a:r>
                      <a:endParaRPr/>
                    </a:p>
                  </a:txBody>
                  <a:tcPr marL="81375" marR="81375" marT="40700" marB="40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Experts of Authority</a:t>
                      </a:r>
                      <a:endParaRPr/>
                    </a:p>
                  </a:txBody>
                  <a:tcPr marL="81375" marR="81375" marT="40700" marB="40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Body of Christ</a:t>
                      </a:r>
                      <a:endParaRPr/>
                    </a:p>
                  </a:txBody>
                  <a:tcPr marL="81375" marR="81375" marT="40700" marB="40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TYPE OF WORK</a:t>
                      </a:r>
                      <a:endParaRPr/>
                    </a:p>
                  </a:txBody>
                  <a:tcPr marL="81375" marR="81375" marT="40700" marB="40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Quick Results Oriented</a:t>
                      </a:r>
                      <a:endParaRPr/>
                    </a:p>
                  </a:txBody>
                  <a:tcPr marL="81375" marR="81375" marT="40700" marB="40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Careful/Prayerful Process Oriented</a:t>
                      </a:r>
                      <a:endParaRPr/>
                    </a:p>
                  </a:txBody>
                  <a:tcPr marL="81375" marR="81375" marT="40700" marB="407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TIMELINE</a:t>
                      </a:r>
                      <a:endParaRPr/>
                    </a:p>
                  </a:txBody>
                  <a:tcPr marL="81375" marR="81375" marT="40700" marB="40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ASAP</a:t>
                      </a:r>
                      <a:endParaRPr/>
                    </a:p>
                  </a:txBody>
                  <a:tcPr marL="81375" marR="81375" marT="40700" marB="40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As Long as it Takes</a:t>
                      </a:r>
                      <a:endParaRPr/>
                    </a:p>
                  </a:txBody>
                  <a:tcPr marL="81375" marR="81375" marT="40700" marB="407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4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EXPECTATIONS</a:t>
                      </a:r>
                      <a:endParaRPr/>
                    </a:p>
                  </a:txBody>
                  <a:tcPr marL="81375" marR="81375" marT="40700" marB="40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Solve the Problem,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and Move on</a:t>
                      </a:r>
                      <a:endParaRPr/>
                    </a:p>
                  </a:txBody>
                  <a:tcPr marL="81375" marR="81375" marT="40700" marB="40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Make Progress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toward Understanding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and the Common Good</a:t>
                      </a:r>
                      <a:endParaRPr/>
                    </a:p>
                  </a:txBody>
                  <a:tcPr marL="81375" marR="81375" marT="40700" marB="407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2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ATTITUDE</a:t>
                      </a:r>
                      <a:endParaRPr/>
                    </a:p>
                  </a:txBody>
                  <a:tcPr marL="81375" marR="81375" marT="40700" marB="40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Right/Wrong</a:t>
                      </a:r>
                      <a:endParaRPr/>
                    </a:p>
                  </a:txBody>
                  <a:tcPr marL="81375" marR="81375" marT="40700" marB="40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Curiosity, Humility, Generosity</a:t>
                      </a:r>
                      <a:endParaRPr/>
                    </a:p>
                  </a:txBody>
                  <a:tcPr marL="81375" marR="81375" marT="40700" marB="407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7"/>
          <p:cNvSpPr txBox="1">
            <a:spLocks noGrp="1"/>
          </p:cNvSpPr>
          <p:nvPr>
            <p:ph type="title"/>
          </p:nvPr>
        </p:nvSpPr>
        <p:spPr>
          <a:xfrm>
            <a:off x="643274" y="679975"/>
            <a:ext cx="38463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</a:pPr>
            <a:r>
              <a:rPr lang="en-US" dirty="0">
                <a:hlinkClick r:id="rId3"/>
              </a:rPr>
              <a:t>Nourishing a Rhythm - Handbook</a:t>
            </a:r>
            <a:endParaRPr dirty="0"/>
          </a:p>
        </p:txBody>
      </p:sp>
      <p:sp>
        <p:nvSpPr>
          <p:cNvPr id="352" name="Google Shape;352;p17"/>
          <p:cNvSpPr/>
          <p:nvPr/>
        </p:nvSpPr>
        <p:spPr>
          <a:xfrm>
            <a:off x="643278" y="4409267"/>
            <a:ext cx="3255095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The Nourishing Vocation Project</a:t>
            </a:r>
            <a:endParaRPr/>
          </a:p>
        </p:txBody>
      </p:sp>
      <p:sp>
        <p:nvSpPr>
          <p:cNvPr id="354" name="Google Shape;35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/>
              <a:t>Adapted from the KLC Guidebook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700"/>
              <a:t>KLC Press, 2019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1589D6-F71B-4EF3-931C-03D42F296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667" y="1195070"/>
            <a:ext cx="522922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82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9"/>
          <p:cNvSpPr/>
          <p:nvPr/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19" descr="Rusty tools hanging on wooden wall"/>
          <p:cNvPicPr preferRelativeResize="0"/>
          <p:nvPr/>
        </p:nvPicPr>
        <p:blipFill rotWithShape="1">
          <a:blip r:embed="rId3">
            <a:alphaModFix/>
          </a:blip>
          <a:srcRect r="9372" b="2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 extrusionOk="0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78" name="Google Shape;378;p19"/>
          <p:cNvSpPr txBox="1">
            <a:spLocks noGrp="1"/>
          </p:cNvSpPr>
          <p:nvPr>
            <p:ph type="title"/>
          </p:nvPr>
        </p:nvSpPr>
        <p:spPr>
          <a:xfrm>
            <a:off x="661916" y="2852381"/>
            <a:ext cx="3161940" cy="264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262626"/>
                </a:solidFill>
              </a:rPr>
              <a:t>Secondary tools</a:t>
            </a:r>
            <a:endParaRPr/>
          </a:p>
        </p:txBody>
      </p:sp>
      <p:sp>
        <p:nvSpPr>
          <p:cNvPr id="379" name="Google Shape;379;p19"/>
          <p:cNvSpPr txBox="1">
            <a:spLocks noGrp="1"/>
          </p:cNvSpPr>
          <p:nvPr>
            <p:ph type="body" idx="1"/>
          </p:nvPr>
        </p:nvSpPr>
        <p:spPr>
          <a:xfrm>
            <a:off x="661915" y="5676901"/>
            <a:ext cx="3306089" cy="66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</a:pPr>
            <a:r>
              <a:rPr lang="en-US" sz="1600" i="1">
                <a:solidFill>
                  <a:srgbClr val="262626"/>
                </a:solidFill>
              </a:rPr>
              <a:t>Going deeper</a:t>
            </a:r>
            <a:endParaRPr/>
          </a:p>
        </p:txBody>
      </p:sp>
      <p:sp>
        <p:nvSpPr>
          <p:cNvPr id="380" name="Google Shape;38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Nourishing Vocation Project</a:t>
            </a:r>
            <a:endParaRPr/>
          </a:p>
        </p:txBody>
      </p:sp>
      <p:sp>
        <p:nvSpPr>
          <p:cNvPr id="381" name="Google Shape;38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84" y="6162996"/>
            <a:ext cx="695004" cy="695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479</Words>
  <Application>Microsoft Office PowerPoint</Application>
  <PresentationFormat>Widescreen</PresentationFormat>
  <Paragraphs>140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The Nourishing Vocation Project</vt:lpstr>
      <vt:lpstr>Tools for the Toolbox</vt:lpstr>
      <vt:lpstr>Vocare Basic Practice</vt:lpstr>
      <vt:lpstr>Near and Now Study Guides</vt:lpstr>
      <vt:lpstr>The Called Life Exercise</vt:lpstr>
      <vt:lpstr>Discerning our Values</vt:lpstr>
      <vt:lpstr>Technical and Adaptive Change</vt:lpstr>
      <vt:lpstr>Nourishing a Rhythm - Handbook</vt:lpstr>
      <vt:lpstr>Secondary tools</vt:lpstr>
      <vt:lpstr>Vocare Related Resources (scroll through the linked page for resources)</vt:lpstr>
      <vt:lpstr>My Living Faith</vt:lpstr>
      <vt:lpstr>Parish Gatherings</vt:lpstr>
      <vt:lpstr>Micro-Engagements</vt:lpstr>
      <vt:lpstr>Seasonal Worship and Devotional Resources</vt:lpstr>
      <vt:lpstr>Conference on Worship, Theology, and the Arts </vt:lpstr>
      <vt:lpstr>Who is My Neighbor?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Nourishing Vocation Project</dc:title>
  <dc:creator>charlene rachuy cox</dc:creator>
  <cp:lastModifiedBy>Charlene M Cox</cp:lastModifiedBy>
  <cp:revision>4</cp:revision>
  <dcterms:created xsi:type="dcterms:W3CDTF">2023-08-20T19:39:30Z</dcterms:created>
  <dcterms:modified xsi:type="dcterms:W3CDTF">2024-10-14T12:23:19Z</dcterms:modified>
</cp:coreProperties>
</file>