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7102475" cy="93884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ih45d/k0MouSziP6aJaOrEPUeE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7739" cy="471054"/>
          </a:xfrm>
          <a:prstGeom prst="rect">
            <a:avLst/>
          </a:prstGeom>
          <a:noFill/>
          <a:ln>
            <a:noFill/>
          </a:ln>
        </p:spPr>
        <p:txBody>
          <a:bodyPr anchorCtr="0" anchor="t" bIns="47100" lIns="94225" spcFirstLastPara="1" rIns="94225" wrap="square" tIns="471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092" y="0"/>
            <a:ext cx="3077739" cy="471054"/>
          </a:xfrm>
          <a:prstGeom prst="rect">
            <a:avLst/>
          </a:prstGeom>
          <a:noFill/>
          <a:ln>
            <a:noFill/>
          </a:ln>
        </p:spPr>
        <p:txBody>
          <a:bodyPr anchorCtr="0" anchor="t" bIns="47100" lIns="94225" spcFirstLastPara="1" rIns="94225" wrap="square" tIns="471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917422"/>
            <a:ext cx="3077739" cy="471053"/>
          </a:xfrm>
          <a:prstGeom prst="rect">
            <a:avLst/>
          </a:prstGeom>
          <a:noFill/>
          <a:ln>
            <a:noFill/>
          </a:ln>
        </p:spPr>
        <p:txBody>
          <a:bodyPr anchorCtr="0" anchor="b" bIns="47100" lIns="94225" spcFirstLastPara="1" rIns="94225" wrap="square" tIns="471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mailto:streed@semnsynod.org"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 name="Google Shape;103;p1: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rPr lang="en-US"/>
              <a:t>Pastor Kristi is a pastor in Alden</a:t>
            </a:r>
            <a:endParaRPr/>
          </a:p>
        </p:txBody>
      </p:sp>
      <p:sp>
        <p:nvSpPr>
          <p:cNvPr id="104" name="Google Shape;104;p1: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0: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4" name="Google Shape;174;p10: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t/>
            </a:r>
            <a:endParaRPr/>
          </a:p>
        </p:txBody>
      </p:sp>
      <p:sp>
        <p:nvSpPr>
          <p:cNvPr id="175" name="Google Shape;175;p10: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1: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p11: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t/>
            </a:r>
            <a:endParaRPr/>
          </a:p>
        </p:txBody>
      </p:sp>
      <p:sp>
        <p:nvSpPr>
          <p:cNvPr id="183" name="Google Shape;183;p11: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2: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12: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t/>
            </a:r>
            <a:endParaRPr/>
          </a:p>
        </p:txBody>
      </p:sp>
      <p:sp>
        <p:nvSpPr>
          <p:cNvPr id="191" name="Google Shape;191;p12: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2:notes"/>
          <p:cNvSpPr txBox="1"/>
          <p:nvPr>
            <p:ph idx="1" type="body"/>
          </p:nvPr>
        </p:nvSpPr>
        <p:spPr>
          <a:xfrm>
            <a:off x="710248" y="4518204"/>
            <a:ext cx="5681980" cy="3696712"/>
          </a:xfrm>
          <a:prstGeom prst="rect">
            <a:avLst/>
          </a:prstGeom>
        </p:spPr>
        <p:txBody>
          <a:bodyPr anchorCtr="0" anchor="t" bIns="47100" lIns="94225" spcFirstLastPara="1" rIns="94225" wrap="square" tIns="47100">
            <a:noAutofit/>
          </a:bodyPr>
          <a:lstStyle/>
          <a:p>
            <a:pPr indent="0" lvl="0" marL="0" rtl="0" algn="l">
              <a:spcBef>
                <a:spcPts val="0"/>
              </a:spcBef>
              <a:spcAft>
                <a:spcPts val="0"/>
              </a:spcAft>
              <a:buNone/>
            </a:pPr>
            <a:r>
              <a:t/>
            </a:r>
            <a:endParaRPr/>
          </a:p>
        </p:txBody>
      </p:sp>
      <p:sp>
        <p:nvSpPr>
          <p:cNvPr id="111" name="Google Shape;111;p2: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3: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3: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t/>
            </a:r>
            <a:endParaRPr/>
          </a:p>
        </p:txBody>
      </p:sp>
      <p:sp>
        <p:nvSpPr>
          <p:cNvPr id="119" name="Google Shape;119;p3: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p4:notes"/>
          <p:cNvSpPr txBox="1"/>
          <p:nvPr>
            <p:ph idx="1" type="body"/>
          </p:nvPr>
        </p:nvSpPr>
        <p:spPr>
          <a:xfrm>
            <a:off x="710248" y="4518203"/>
            <a:ext cx="5681980" cy="4083987"/>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rPr lang="en-US"/>
              <a:t>The Synod has a Constitutional Review Support Team whose members have experienced the review process first-hand in their congregations, know the value of having an accurate constitution and they have volunteered their time to help you.  So to start your process, call the Synod office to let them know that you are working your constitution’s update and let them know whether or not you would like contact with one of the Team members initially.  After all, consultation at this point is optional, but it can really save time in the long run.  Even if you decide not to utilize their help, you can ask for it later.</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most recent Model Constitution is current as of August 2022.</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It is helpful to have a small group do the review.  Let your congregation know that you are doing it and ask for their input.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council must carefully review the recommended changes.  They can then modify the recommendations as they see fit.  However, when they forward their recommendations to the congregation, they should explain what changes they made and why.</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 copy should be sent to Rev Barb Streed at </a:t>
            </a:r>
            <a:r>
              <a:rPr lang="en-US" u="sng">
                <a:solidFill>
                  <a:schemeClr val="hlink"/>
                </a:solidFill>
                <a:hlinkClick r:id="rId2"/>
              </a:rPr>
              <a:t>streed@semnsynod.org</a:t>
            </a:r>
            <a:r>
              <a:rPr lang="en-US"/>
              <a:t> .</a:t>
            </a:r>
            <a:endParaRPr/>
          </a:p>
        </p:txBody>
      </p:sp>
      <p:sp>
        <p:nvSpPr>
          <p:cNvPr id="127" name="Google Shape;127;p4: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5: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171450" lvl="0" marL="171450" rtl="0" algn="l">
              <a:spcBef>
                <a:spcPts val="0"/>
              </a:spcBef>
              <a:spcAft>
                <a:spcPts val="0"/>
              </a:spcAft>
              <a:buClr>
                <a:schemeClr val="dk1"/>
              </a:buClr>
              <a:buSzPts val="1200"/>
              <a:buFont typeface="Arial"/>
              <a:buChar char="•"/>
            </a:pPr>
            <a:r>
              <a:rPr lang="en-US"/>
              <a:t>Be sure to let people know that the work is detailed and can seem tedious at times.  Patience is needed.  Congregational members who “have an agenda” may not be the best people for this team, but it is very important to provide ample opportunities for their inputs.</a:t>
            </a:r>
            <a:endParaRPr/>
          </a:p>
          <a:p>
            <a:pPr indent="-171450" lvl="0" marL="171450" rtl="0" algn="l">
              <a:spcBef>
                <a:spcPts val="0"/>
              </a:spcBef>
              <a:spcAft>
                <a:spcPts val="0"/>
              </a:spcAft>
              <a:buClr>
                <a:schemeClr val="dk1"/>
              </a:buClr>
              <a:buSzPts val="1200"/>
              <a:buFont typeface="Arial"/>
              <a:buChar char="•"/>
            </a:pPr>
            <a:r>
              <a:rPr lang="en-US"/>
              <a:t>Define what goes in the constitution, bylaws and continuing resolutions.</a:t>
            </a:r>
            <a:endParaRPr/>
          </a:p>
          <a:p>
            <a:pPr indent="-171450" lvl="0" marL="171450" rtl="0" algn="l">
              <a:spcBef>
                <a:spcPts val="0"/>
              </a:spcBef>
              <a:spcAft>
                <a:spcPts val="0"/>
              </a:spcAft>
              <a:buClr>
                <a:schemeClr val="dk1"/>
              </a:buClr>
              <a:buSzPts val="1200"/>
              <a:buFont typeface="Arial"/>
              <a:buChar char="•"/>
            </a:pPr>
            <a:r>
              <a:rPr lang="en-US"/>
              <a:t>You will eventually want to combine all these sections into one document, if that hasn’t been done already.</a:t>
            </a:r>
            <a:endParaRPr/>
          </a:p>
          <a:p>
            <a:pPr indent="-171450" lvl="0" marL="171450" rtl="0" algn="l">
              <a:spcBef>
                <a:spcPts val="0"/>
              </a:spcBef>
              <a:spcAft>
                <a:spcPts val="0"/>
              </a:spcAft>
              <a:buClr>
                <a:schemeClr val="dk1"/>
              </a:buClr>
              <a:buSzPts val="1200"/>
              <a:buFont typeface="Arial"/>
              <a:buChar char="•"/>
            </a:pPr>
            <a:r>
              <a:rPr lang="en-US"/>
              <a:t>You may have the original Articles of Incorporation in a secure location at your church or bank.  If you can’t find it, contact the State of Minnesota’s Secretary of State.  It’s not hard to do, but can be a slow process before you get the copy back.  C1.01. states the name of your congregation and it MUST be the same as recorded by the Secretary of State. </a:t>
            </a:r>
            <a:endParaRPr/>
          </a:p>
        </p:txBody>
      </p:sp>
      <p:sp>
        <p:nvSpPr>
          <p:cNvPr id="135" name="Google Shape;135;p5: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6: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6: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t/>
            </a:r>
            <a:endParaRPr/>
          </a:p>
        </p:txBody>
      </p:sp>
      <p:sp>
        <p:nvSpPr>
          <p:cNvPr id="143" name="Google Shape;143;p6: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7: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7: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171450" lvl="0" marL="171450" rtl="0" algn="l">
              <a:spcBef>
                <a:spcPts val="0"/>
              </a:spcBef>
              <a:spcAft>
                <a:spcPts val="0"/>
              </a:spcAft>
              <a:buClr>
                <a:schemeClr val="dk1"/>
              </a:buClr>
              <a:buSzPts val="1200"/>
              <a:buFont typeface="Arial"/>
              <a:buChar char="•"/>
            </a:pPr>
            <a:r>
              <a:rPr lang="en-US"/>
              <a:t>You may want to underline AND highlight in a color any additions and also strikethrough AND highlight in a different color and deletions.  It will make it easier for you to keep track of what you’ve done and easier for those people who will be reviewing the document. </a:t>
            </a:r>
            <a:endParaRPr/>
          </a:p>
          <a:p>
            <a:pPr indent="-171450" lvl="0" marL="171450" rtl="0" algn="l">
              <a:spcBef>
                <a:spcPts val="0"/>
              </a:spcBef>
              <a:spcAft>
                <a:spcPts val="0"/>
              </a:spcAft>
              <a:buClr>
                <a:schemeClr val="dk1"/>
              </a:buClr>
              <a:buSzPts val="1200"/>
              <a:buFont typeface="Arial"/>
              <a:buChar char="•"/>
            </a:pPr>
            <a:r>
              <a:rPr lang="en-US"/>
              <a:t>Having the Synod support team member review the draft constitution hopefully will help make a document that has a high probability of approval by the Synod council.</a:t>
            </a:r>
            <a:endParaRPr/>
          </a:p>
          <a:p>
            <a:pPr indent="-95250" lvl="0" marL="171450" rtl="0" algn="l">
              <a:spcBef>
                <a:spcPts val="0"/>
              </a:spcBef>
              <a:spcAft>
                <a:spcPts val="0"/>
              </a:spcAft>
              <a:buClr>
                <a:schemeClr val="dk1"/>
              </a:buClr>
              <a:buSzPts val="1200"/>
              <a:buFont typeface="Arial"/>
              <a:buNone/>
            </a:pPr>
            <a:r>
              <a:t/>
            </a:r>
            <a:endParaRPr/>
          </a:p>
        </p:txBody>
      </p:sp>
      <p:sp>
        <p:nvSpPr>
          <p:cNvPr id="151" name="Google Shape;151;p7: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8: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0" lvl="0" marL="0" rtl="0" algn="l">
              <a:spcBef>
                <a:spcPts val="0"/>
              </a:spcBef>
              <a:spcAft>
                <a:spcPts val="0"/>
              </a:spcAft>
              <a:buNone/>
            </a:pPr>
            <a:r>
              <a:t/>
            </a:r>
            <a:endParaRPr/>
          </a:p>
        </p:txBody>
      </p:sp>
      <p:sp>
        <p:nvSpPr>
          <p:cNvPr id="159" name="Google Shape;159;p8: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9: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9:notes"/>
          <p:cNvSpPr txBox="1"/>
          <p:nvPr>
            <p:ph idx="1" type="body"/>
          </p:nvPr>
        </p:nvSpPr>
        <p:spPr>
          <a:xfrm>
            <a:off x="710248" y="4518204"/>
            <a:ext cx="5681980" cy="3696712"/>
          </a:xfrm>
          <a:prstGeom prst="rect">
            <a:avLst/>
          </a:prstGeom>
          <a:noFill/>
          <a:ln>
            <a:noFill/>
          </a:ln>
        </p:spPr>
        <p:txBody>
          <a:bodyPr anchorCtr="0" anchor="t" bIns="47100" lIns="94225" spcFirstLastPara="1" rIns="94225" wrap="square" tIns="47100">
            <a:noAutofit/>
          </a:bodyPr>
          <a:lstStyle/>
          <a:p>
            <a:pPr indent="-171450" lvl="0" marL="171450" rtl="0" algn="l">
              <a:spcBef>
                <a:spcPts val="0"/>
              </a:spcBef>
              <a:spcAft>
                <a:spcPts val="0"/>
              </a:spcAft>
              <a:buClr>
                <a:schemeClr val="dk1"/>
              </a:buClr>
              <a:buSzPts val="1200"/>
              <a:buFont typeface="Arial"/>
              <a:buChar char="•"/>
            </a:pPr>
            <a:r>
              <a:rPr lang="en-US"/>
              <a:t>There are some places in the Model Constitution where a choice in wording is offered.  Whatever you add will still be in conformity with the Model Constitution.</a:t>
            </a:r>
            <a:endParaRPr/>
          </a:p>
        </p:txBody>
      </p:sp>
      <p:sp>
        <p:nvSpPr>
          <p:cNvPr id="167" name="Google Shape;167;p9:notes"/>
          <p:cNvSpPr txBox="1"/>
          <p:nvPr>
            <p:ph idx="12" type="sldNum"/>
          </p:nvPr>
        </p:nvSpPr>
        <p:spPr>
          <a:xfrm>
            <a:off x="4023092" y="8917422"/>
            <a:ext cx="3077739" cy="471053"/>
          </a:xfrm>
          <a:prstGeom prst="rect">
            <a:avLst/>
          </a:prstGeom>
          <a:noFill/>
          <a:ln>
            <a:noFill/>
          </a:ln>
        </p:spPr>
        <p:txBody>
          <a:bodyPr anchorCtr="0" anchor="b" bIns="47100" lIns="94225" spcFirstLastPara="1" rIns="94225" wrap="square" tIns="471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8" name="Shape 18"/>
        <p:cNvGrpSpPr/>
        <p:nvPr/>
      </p:nvGrpSpPr>
      <p:grpSpPr>
        <a:xfrm>
          <a:off x="0" y="0"/>
          <a:ext cx="0" cy="0"/>
          <a:chOff x="0" y="0"/>
          <a:chExt cx="0" cy="0"/>
        </a:xfrm>
      </p:grpSpPr>
      <p:sp>
        <p:nvSpPr>
          <p:cNvPr id="19" name="Google Shape;19;p14"/>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4"/>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4"/>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14"/>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3" name="Google Shape;23;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26" name="Google Shape;26;p14"/>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7" name="Shape 87"/>
        <p:cNvGrpSpPr/>
        <p:nvPr/>
      </p:nvGrpSpPr>
      <p:grpSpPr>
        <a:xfrm>
          <a:off x="0" y="0"/>
          <a:ext cx="0" cy="0"/>
          <a:chOff x="0" y="0"/>
          <a:chExt cx="0" cy="0"/>
        </a:xfrm>
      </p:grpSpPr>
      <p:sp>
        <p:nvSpPr>
          <p:cNvPr id="88" name="Google Shape;88;p2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23"/>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0" name="Google Shape;90;p2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93" name="Shape 93"/>
        <p:cNvGrpSpPr/>
        <p:nvPr/>
      </p:nvGrpSpPr>
      <p:grpSpPr>
        <a:xfrm>
          <a:off x="0" y="0"/>
          <a:ext cx="0" cy="0"/>
          <a:chOff x="0" y="0"/>
          <a:chExt cx="0" cy="0"/>
        </a:xfrm>
      </p:grpSpPr>
      <p:sp>
        <p:nvSpPr>
          <p:cNvPr id="94" name="Google Shape;94;p24"/>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4"/>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24"/>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24"/>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8" name="Google Shape;98;p2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1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30" name="Google Shape;30;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lt1"/>
        </a:solidFill>
      </p:bgPr>
    </p:bg>
    <p:spTree>
      <p:nvGrpSpPr>
        <p:cNvPr id="33" name="Shape 33"/>
        <p:cNvGrpSpPr/>
        <p:nvPr/>
      </p:nvGrpSpPr>
      <p:grpSpPr>
        <a:xfrm>
          <a:off x="0" y="0"/>
          <a:ext cx="0" cy="0"/>
          <a:chOff x="0" y="0"/>
          <a:chExt cx="0" cy="0"/>
        </a:xfrm>
      </p:grpSpPr>
      <p:sp>
        <p:nvSpPr>
          <p:cNvPr id="34" name="Google Shape;34;p16"/>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16"/>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16"/>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16"/>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8" name="Google Shape;38;p1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41" name="Google Shape;41;p16"/>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1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7"/>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5" name="Google Shape;45;p17"/>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1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9" name="Shape 49"/>
        <p:cNvGrpSpPr/>
        <p:nvPr/>
      </p:nvGrpSpPr>
      <p:grpSpPr>
        <a:xfrm>
          <a:off x="0" y="0"/>
          <a:ext cx="0" cy="0"/>
          <a:chOff x="0" y="0"/>
          <a:chExt cx="0" cy="0"/>
        </a:xfrm>
      </p:grpSpPr>
      <p:sp>
        <p:nvSpPr>
          <p:cNvPr id="50" name="Google Shape;50;p1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2" name="Google Shape;52;p18"/>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3" name="Google Shape;53;p18"/>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4" name="Google Shape;54;p18"/>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5" name="Google Shape;55;p1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8" name="Shape 58"/>
        <p:cNvGrpSpPr/>
        <p:nvPr/>
      </p:nvGrpSpPr>
      <p:grpSpPr>
        <a:xfrm>
          <a:off x="0" y="0"/>
          <a:ext cx="0" cy="0"/>
          <a:chOff x="0" y="0"/>
          <a:chExt cx="0" cy="0"/>
        </a:xfrm>
      </p:grpSpPr>
      <p:sp>
        <p:nvSpPr>
          <p:cNvPr id="59" name="Google Shape;59;p1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63" name="Shape 63"/>
        <p:cNvGrpSpPr/>
        <p:nvPr/>
      </p:nvGrpSpPr>
      <p:grpSpPr>
        <a:xfrm>
          <a:off x="0" y="0"/>
          <a:ext cx="0" cy="0"/>
          <a:chOff x="0" y="0"/>
          <a:chExt cx="0" cy="0"/>
        </a:xfrm>
      </p:grpSpPr>
      <p:sp>
        <p:nvSpPr>
          <p:cNvPr id="64" name="Google Shape;64;p20"/>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20"/>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2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69" name="Shape 69"/>
        <p:cNvGrpSpPr/>
        <p:nvPr/>
      </p:nvGrpSpPr>
      <p:grpSpPr>
        <a:xfrm>
          <a:off x="0" y="0"/>
          <a:ext cx="0" cy="0"/>
          <a:chOff x="0" y="0"/>
          <a:chExt cx="0" cy="0"/>
        </a:xfrm>
      </p:grpSpPr>
      <p:sp>
        <p:nvSpPr>
          <p:cNvPr id="70" name="Google Shape;70;p21"/>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21"/>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21"/>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21"/>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4" name="Google Shape;74;p21"/>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5" name="Google Shape;75;p21"/>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1"/>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8" name="Shape 78"/>
        <p:cNvGrpSpPr/>
        <p:nvPr/>
      </p:nvGrpSpPr>
      <p:grpSpPr>
        <a:xfrm>
          <a:off x="0" y="0"/>
          <a:ext cx="0" cy="0"/>
          <a:chOff x="0" y="0"/>
          <a:chExt cx="0" cy="0"/>
        </a:xfrm>
      </p:grpSpPr>
      <p:sp>
        <p:nvSpPr>
          <p:cNvPr id="79" name="Google Shape;79;p22"/>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2"/>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22"/>
          <p:cNvSpPr txBox="1"/>
          <p:nvPr>
            <p:ph type="title"/>
          </p:nvPr>
        </p:nvSpPr>
        <p:spPr>
          <a:xfrm>
            <a:off x="1097280" y="5074920"/>
            <a:ext cx="10113264"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82" name="Google Shape;82;p22"/>
          <p:cNvPicPr preferRelativeResize="0"/>
          <p:nvPr>
            <p:ph idx="2" type="pic"/>
          </p:nvPr>
        </p:nvPicPr>
        <p:blipFill/>
        <p:spPr>
          <a:xfrm>
            <a:off x="15" y="0"/>
            <a:ext cx="12191985" cy="4915076"/>
          </a:xfrm>
          <a:prstGeom prst="rect">
            <a:avLst/>
          </a:prstGeom>
          <a:blipFill rotWithShape="1">
            <a:blip r:embed="rId2">
              <a:alphaModFix/>
            </a:blip>
            <a:stretch>
              <a:fillRect b="0" l="0" r="0" t="0"/>
            </a:stretch>
          </a:blipFill>
          <a:ln>
            <a:noFill/>
          </a:ln>
        </p:spPr>
      </p:pic>
      <p:sp>
        <p:nvSpPr>
          <p:cNvPr id="83" name="Google Shape;83;p22"/>
          <p:cNvSpPr txBox="1"/>
          <p:nvPr>
            <p:ph idx="1" type="body"/>
          </p:nvPr>
        </p:nvSpPr>
        <p:spPr>
          <a:xfrm>
            <a:off x="1097280" y="5907023"/>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4" name="Google Shape;84;p2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3"/>
          <p:cNvSpPr/>
          <p:nvPr/>
        </p:nvSpPr>
        <p:spPr>
          <a:xfrm>
            <a:off x="0" y="633431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7" name="Google Shape;17;p13"/>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elca.org/About/Churchwidfe/Office-of-the-Secretary/Constitutions" TargetMode="External"/><Relationship Id="rId4" Type="http://schemas.openxmlformats.org/officeDocument/2006/relationships/hyperlink" Target="https://semnsynod.org/resources-for-congregations-and-leaders/constitution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262626"/>
              </a:buClr>
              <a:buSzPts val="8000"/>
              <a:buFont typeface="Calibri"/>
              <a:buNone/>
            </a:pPr>
            <a:r>
              <a:rPr lang="en-US"/>
              <a:t>So, you want to update your congregational constitution</a:t>
            </a:r>
            <a:endParaRPr/>
          </a:p>
        </p:txBody>
      </p:sp>
      <p:sp>
        <p:nvSpPr>
          <p:cNvPr id="107" name="Google Shape;107;p1"/>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lang="en-US"/>
              <a:t>REV. KRISTI MITCHELL</a:t>
            </a:r>
            <a:endParaRPr/>
          </a:p>
          <a:p>
            <a:pPr indent="0" lvl="0" marL="0" rtl="0" algn="l">
              <a:lnSpc>
                <a:spcPct val="90000"/>
              </a:lnSpc>
              <a:spcBef>
                <a:spcPts val="1400"/>
              </a:spcBef>
              <a:spcAft>
                <a:spcPts val="0"/>
              </a:spcAft>
              <a:buSzPts val="2400"/>
              <a:buNone/>
            </a:pPr>
            <a:r>
              <a:rPr lang="en-US"/>
              <a:t>SADIE NEIGUM</a:t>
            </a:r>
            <a:endParaRPr/>
          </a:p>
        </p:txBody>
      </p:sp>
      <p:sp>
        <p:nvSpPr>
          <p:cNvPr id="108" name="Google Shape;108;p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Chapter 16. (2)</a:t>
            </a:r>
            <a:endParaRPr/>
          </a:p>
        </p:txBody>
      </p:sp>
      <p:sp>
        <p:nvSpPr>
          <p:cNvPr id="178" name="Google Shape;178;p10"/>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Arial"/>
              <a:buChar char="•"/>
            </a:pPr>
            <a:r>
              <a:rPr lang="en-US"/>
              <a:t>Once approved by the congregation, the congregation’s secretary submits a copy to the synod.</a:t>
            </a:r>
            <a:endParaRPr/>
          </a:p>
          <a:p>
            <a:pPr indent="-127000" lvl="0" marL="91440" rtl="0" algn="l">
              <a:lnSpc>
                <a:spcPct val="90000"/>
              </a:lnSpc>
              <a:spcBef>
                <a:spcPts val="1400"/>
              </a:spcBef>
              <a:spcAft>
                <a:spcPts val="0"/>
              </a:spcAft>
              <a:buSzPts val="2000"/>
              <a:buFont typeface="Arial"/>
              <a:buChar char="•"/>
            </a:pPr>
            <a:r>
              <a:rPr lang="en-US"/>
              <a:t>Such provisions become effective immediately following the congregation’s vote of approval.</a:t>
            </a:r>
            <a:endParaRPr/>
          </a:p>
          <a:p>
            <a:pPr indent="-127000" lvl="0" marL="91440" rtl="0" algn="l">
              <a:lnSpc>
                <a:spcPct val="90000"/>
              </a:lnSpc>
              <a:spcBef>
                <a:spcPts val="1400"/>
              </a:spcBef>
              <a:spcAft>
                <a:spcPts val="0"/>
              </a:spcAft>
              <a:buSzPts val="2000"/>
              <a:buFont typeface="Arial"/>
              <a:buChar char="•"/>
            </a:pPr>
            <a:r>
              <a:rPr lang="en-US"/>
              <a:t>The synod council is not required to review these changes but may do so at its discretion.</a:t>
            </a:r>
            <a:endParaRPr/>
          </a:p>
          <a:p>
            <a:pPr indent="0" lvl="0" marL="91440" rtl="0" algn="l">
              <a:lnSpc>
                <a:spcPct val="90000"/>
              </a:lnSpc>
              <a:spcBef>
                <a:spcPts val="1400"/>
              </a:spcBef>
              <a:spcAft>
                <a:spcPts val="0"/>
              </a:spcAft>
              <a:buSzPts val="2000"/>
              <a:buNone/>
            </a:pPr>
            <a:r>
              <a:t/>
            </a:r>
            <a:endParaRPr/>
          </a:p>
        </p:txBody>
      </p:sp>
      <p:sp>
        <p:nvSpPr>
          <p:cNvPr id="179" name="Google Shape;179;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What’s the numbering system? (1)</a:t>
            </a:r>
            <a:endParaRPr/>
          </a:p>
        </p:txBody>
      </p:sp>
      <p:sp>
        <p:nvSpPr>
          <p:cNvPr id="186" name="Google Shape;186;p11"/>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Arial"/>
              <a:buChar char="•"/>
            </a:pPr>
            <a:r>
              <a:rPr lang="en-US"/>
              <a:t>C refers to the provision’s being part of the constitution.</a:t>
            </a:r>
            <a:endParaRPr/>
          </a:p>
          <a:p>
            <a:pPr indent="-127000" lvl="0" marL="91440" rtl="0" algn="l">
              <a:lnSpc>
                <a:spcPct val="90000"/>
              </a:lnSpc>
              <a:spcBef>
                <a:spcPts val="1400"/>
              </a:spcBef>
              <a:spcAft>
                <a:spcPts val="0"/>
              </a:spcAft>
              <a:buSzPts val="2000"/>
              <a:buFont typeface="Arial"/>
              <a:buChar char="•"/>
            </a:pPr>
            <a:r>
              <a:rPr lang="en-US"/>
              <a:t>*C means that it is a required provision.  Non-required provisions lack the *.</a:t>
            </a:r>
            <a:endParaRPr/>
          </a:p>
          <a:p>
            <a:pPr indent="-127000" lvl="0" marL="91440" rtl="0" algn="l">
              <a:lnSpc>
                <a:spcPct val="90000"/>
              </a:lnSpc>
              <a:spcBef>
                <a:spcPts val="1400"/>
              </a:spcBef>
              <a:spcAft>
                <a:spcPts val="0"/>
              </a:spcAft>
              <a:buSzPts val="2000"/>
              <a:buFont typeface="Arial"/>
              <a:buChar char="•"/>
            </a:pPr>
            <a:r>
              <a:rPr lang="en-US"/>
              <a:t>The first number is the chapter number.  E.g., C5. refers to constitution chapter 5.  Notice the period after the number 5 that is used to separate numbers.</a:t>
            </a:r>
            <a:endParaRPr/>
          </a:p>
          <a:p>
            <a:pPr indent="-127000" lvl="0" marL="91440" rtl="0" algn="l">
              <a:lnSpc>
                <a:spcPct val="90000"/>
              </a:lnSpc>
              <a:spcBef>
                <a:spcPts val="1400"/>
              </a:spcBef>
              <a:spcAft>
                <a:spcPts val="0"/>
              </a:spcAft>
              <a:buSzPts val="2000"/>
              <a:buFont typeface="Arial"/>
              <a:buChar char="•"/>
            </a:pPr>
            <a:r>
              <a:rPr lang="en-US"/>
              <a:t>The next numbers refer to the paragraph within the chapter.  E.g., *C5.02. refers to the required paragraph of chapter 5 (powers of the congregation) number 02 concerning the powers invested in the congregational meeting.</a:t>
            </a:r>
            <a:endParaRPr/>
          </a:p>
          <a:p>
            <a:pPr indent="-127000" lvl="0" marL="91440" rtl="0" algn="l">
              <a:lnSpc>
                <a:spcPct val="90000"/>
              </a:lnSpc>
              <a:spcBef>
                <a:spcPts val="1400"/>
              </a:spcBef>
              <a:spcAft>
                <a:spcPts val="0"/>
              </a:spcAft>
              <a:buSzPts val="2000"/>
              <a:buFont typeface="Arial"/>
              <a:buChar char="•"/>
            </a:pPr>
            <a:r>
              <a:rPr lang="en-US"/>
              <a:t>The next set of numbers are the bylaws.  E.g., C10.01.01. is about the congregation meeting (chapter 10) that meets annually (C10.01.) and the bylaw that states the meeting will be in January or February (C10.01.01.)  Of note, the Model Constitution has no required or recommended bylaws.</a:t>
            </a:r>
            <a:endParaRPr/>
          </a:p>
        </p:txBody>
      </p:sp>
      <p:sp>
        <p:nvSpPr>
          <p:cNvPr id="187" name="Google Shape;187;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What is the numbering system ? (2)</a:t>
            </a:r>
            <a:endParaRPr/>
          </a:p>
        </p:txBody>
      </p:sp>
      <p:sp>
        <p:nvSpPr>
          <p:cNvPr id="194" name="Google Shape;194;p12"/>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Arial"/>
              <a:buChar char="•"/>
            </a:pPr>
            <a:r>
              <a:rPr lang="en-US"/>
              <a:t>Number the continuing resolutions is a bit different.  The first two sets of numbers are the same as described above — C10.01. that indicates the chapter and paragraph within the chapter.  The third set of numbers is preceded by a capital letter indicating sequence and a two-digit number indicating the year of its adoption.  E.g., C10.01.A19. would be the first continuing resolution and it would have been adopted in 2019.  The second CR would be .B19.  The first CR in 2020 would be .A20.  CRs are intended to provide more detailed descriptions of operational patterns and practices within the congregation.  They should be incorporated following the constitutional provision and/or bylaws to which they apply.  Again, the Model Constitution has no suggested or required continuing resolutions.</a:t>
            </a:r>
            <a:endParaRPr/>
          </a:p>
          <a:p>
            <a:pPr indent="-127000" lvl="0" marL="91440" rtl="0" algn="l">
              <a:lnSpc>
                <a:spcPct val="90000"/>
              </a:lnSpc>
              <a:spcBef>
                <a:spcPts val="1400"/>
              </a:spcBef>
              <a:spcAft>
                <a:spcPts val="0"/>
              </a:spcAft>
              <a:buSzPts val="2000"/>
              <a:buFont typeface="Arial"/>
              <a:buChar char="•"/>
            </a:pPr>
            <a:r>
              <a:rPr lang="en-US"/>
              <a:t>In the Model Constitution you will see that certain numbers are missing from the numbering sequence.  These omissions are intentional in order to provide options for future additions.</a:t>
            </a:r>
            <a:endParaRPr/>
          </a:p>
        </p:txBody>
      </p:sp>
      <p:sp>
        <p:nvSpPr>
          <p:cNvPr id="195" name="Google Shape;195;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
          <p:cNvSpPr txBox="1"/>
          <p:nvPr>
            <p:ph type="ctrTitle"/>
          </p:nvPr>
        </p:nvSpPr>
        <p:spPr>
          <a:xfrm>
            <a:off x="1097280" y="534838"/>
            <a:ext cx="10058400" cy="3790274"/>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5000"/>
              </a:lnSpc>
              <a:spcBef>
                <a:spcPts val="0"/>
              </a:spcBef>
              <a:spcAft>
                <a:spcPts val="0"/>
              </a:spcAft>
              <a:buClr>
                <a:srgbClr val="262626"/>
              </a:buClr>
              <a:buSzPct val="100000"/>
              <a:buFont typeface="Calibri"/>
              <a:buNone/>
            </a:pPr>
            <a:r>
              <a:rPr lang="en-US"/>
              <a:t>Well, you say, “want” is not quite right.  “Need to” or  “ought to” are better choices.</a:t>
            </a:r>
            <a:endParaRPr/>
          </a:p>
        </p:txBody>
      </p:sp>
      <p:sp>
        <p:nvSpPr>
          <p:cNvPr id="114" name="Google Shape;114;p2"/>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SzPct val="100000"/>
              <a:buNone/>
            </a:pPr>
            <a:r>
              <a:rPr lang="en-US"/>
              <a:t>SE MINNESOTA SYNOD</a:t>
            </a:r>
            <a:endParaRPr/>
          </a:p>
          <a:p>
            <a:pPr indent="0" lvl="0" marL="0" rtl="0" algn="l">
              <a:lnSpc>
                <a:spcPct val="90000"/>
              </a:lnSpc>
              <a:spcBef>
                <a:spcPts val="1400"/>
              </a:spcBef>
              <a:spcAft>
                <a:spcPts val="0"/>
              </a:spcAft>
              <a:buSzPct val="100000"/>
              <a:buNone/>
            </a:pPr>
            <a:r>
              <a:rPr lang="en-US"/>
              <a:t>COUNCILS AS LEADERS</a:t>
            </a:r>
            <a:endParaRPr/>
          </a:p>
          <a:p>
            <a:pPr indent="0" lvl="0" marL="0" rtl="0" algn="l">
              <a:lnSpc>
                <a:spcPct val="90000"/>
              </a:lnSpc>
              <a:spcBef>
                <a:spcPts val="1400"/>
              </a:spcBef>
              <a:spcAft>
                <a:spcPts val="0"/>
              </a:spcAft>
              <a:buSzPct val="100000"/>
              <a:buNone/>
            </a:pPr>
            <a:r>
              <a:rPr lang="en-US"/>
              <a:t>8 March 2025 </a:t>
            </a:r>
            <a:endParaRPr/>
          </a:p>
        </p:txBody>
      </p:sp>
      <p:sp>
        <p:nvSpPr>
          <p:cNvPr id="115" name="Google Shape;115;p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Why</a:t>
            </a:r>
            <a:endParaRPr/>
          </a:p>
        </p:txBody>
      </p:sp>
      <p:sp>
        <p:nvSpPr>
          <p:cNvPr id="122" name="Google Shape;122;p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Arial"/>
              <a:buChar char="•"/>
            </a:pPr>
            <a:r>
              <a:rPr lang="en-US"/>
              <a:t>Constitutions are documents that tell members and interested parties how the congregation will conduct itself.</a:t>
            </a:r>
            <a:endParaRPr/>
          </a:p>
          <a:p>
            <a:pPr indent="-127000" lvl="0" marL="91440" rtl="0" algn="l">
              <a:lnSpc>
                <a:spcPct val="90000"/>
              </a:lnSpc>
              <a:spcBef>
                <a:spcPts val="1400"/>
              </a:spcBef>
              <a:spcAft>
                <a:spcPts val="0"/>
              </a:spcAft>
              <a:buSzPts val="2000"/>
              <a:buFont typeface="Arial"/>
              <a:buChar char="•"/>
            </a:pPr>
            <a:r>
              <a:rPr lang="en-US"/>
              <a:t>Constitutions are especially helpful when difficult situations arise.  It is of great value to have  decided on a plan about how to manage such situations when specific emotions factors were not present.</a:t>
            </a:r>
            <a:endParaRPr/>
          </a:p>
          <a:p>
            <a:pPr indent="-127000" lvl="0" marL="91440" rtl="0" algn="l">
              <a:lnSpc>
                <a:spcPct val="90000"/>
              </a:lnSpc>
              <a:spcBef>
                <a:spcPts val="1400"/>
              </a:spcBef>
              <a:spcAft>
                <a:spcPts val="0"/>
              </a:spcAft>
              <a:buSzPts val="2000"/>
              <a:buFont typeface="Arial"/>
              <a:buChar char="•"/>
            </a:pPr>
            <a:r>
              <a:rPr lang="en-US"/>
              <a:t>The required sections of the Model Constitution have been thoroughly reviewed by individuals with pastoral, legal and human relations expertise.  That review is a significant benefit to congregations.</a:t>
            </a:r>
            <a:endParaRPr/>
          </a:p>
          <a:p>
            <a:pPr indent="-127000" lvl="0" marL="91440" rtl="0" algn="l">
              <a:lnSpc>
                <a:spcPct val="90000"/>
              </a:lnSpc>
              <a:spcBef>
                <a:spcPts val="1400"/>
              </a:spcBef>
              <a:spcAft>
                <a:spcPts val="0"/>
              </a:spcAft>
              <a:buSzPts val="2000"/>
              <a:buFont typeface="Arial"/>
              <a:buChar char="•"/>
            </a:pPr>
            <a:r>
              <a:rPr lang="en-US"/>
              <a:t>You are not giving up autonomy as a congregation or your property by following the Model Constitution.</a:t>
            </a:r>
            <a:endParaRPr/>
          </a:p>
        </p:txBody>
      </p:sp>
      <p:sp>
        <p:nvSpPr>
          <p:cNvPr id="123" name="Google Shape;123;p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4"/>
          <p:cNvSpPr txBox="1"/>
          <p:nvPr>
            <p:ph type="title"/>
          </p:nvPr>
        </p:nvSpPr>
        <p:spPr>
          <a:xfrm>
            <a:off x="1097280" y="286603"/>
            <a:ext cx="10058400" cy="1214393"/>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Broad overview of the review process</a:t>
            </a:r>
            <a:endParaRPr/>
          </a:p>
        </p:txBody>
      </p:sp>
      <p:sp>
        <p:nvSpPr>
          <p:cNvPr id="130" name="Google Shape;130;p4"/>
          <p:cNvSpPr txBox="1"/>
          <p:nvPr>
            <p:ph idx="1" type="body"/>
          </p:nvPr>
        </p:nvSpPr>
        <p:spPr>
          <a:xfrm>
            <a:off x="1097279" y="1845733"/>
            <a:ext cx="10177445" cy="4382539"/>
          </a:xfrm>
          <a:prstGeom prst="rect">
            <a:avLst/>
          </a:prstGeom>
          <a:noFill/>
          <a:ln>
            <a:noFill/>
          </a:ln>
        </p:spPr>
        <p:txBody>
          <a:bodyPr anchorCtr="0" anchor="t" bIns="45700" lIns="0" spcFirstLastPara="1" rIns="0" wrap="square" tIns="45700">
            <a:normAutofit fontScale="92500" lnSpcReduction="10000"/>
          </a:bodyPr>
          <a:lstStyle/>
          <a:p>
            <a:pPr indent="-457200" lvl="0" marL="457200" rtl="0" algn="l">
              <a:lnSpc>
                <a:spcPct val="90000"/>
              </a:lnSpc>
              <a:spcBef>
                <a:spcPts val="0"/>
              </a:spcBef>
              <a:spcAft>
                <a:spcPts val="0"/>
              </a:spcAft>
              <a:buSzPct val="100000"/>
              <a:buFont typeface="Calibri"/>
              <a:buAutoNum type="arabicParenR"/>
            </a:pPr>
            <a:r>
              <a:rPr lang="en-US"/>
              <a:t>Meet with a synod support team member.  This can be done by a phone call or Zoom/FaceTime or even in person if needed.</a:t>
            </a:r>
            <a:endParaRPr/>
          </a:p>
          <a:p>
            <a:pPr indent="-457200" lvl="0" marL="457200" rtl="0" algn="l">
              <a:lnSpc>
                <a:spcPct val="90000"/>
              </a:lnSpc>
              <a:spcBef>
                <a:spcPts val="1400"/>
              </a:spcBef>
              <a:spcAft>
                <a:spcPts val="0"/>
              </a:spcAft>
              <a:buSzPct val="100000"/>
              <a:buFont typeface="Calibri"/>
              <a:buAutoNum type="arabicParenR"/>
            </a:pPr>
            <a:r>
              <a:rPr lang="en-US"/>
              <a:t>Review your constitution and the ELCA Model Constitution for Congregations of the ELCA.  It is available on the ELCA’s website. </a:t>
            </a:r>
            <a:endParaRPr/>
          </a:p>
          <a:p>
            <a:pPr indent="-457200" lvl="0" marL="457200" rtl="0" algn="l">
              <a:lnSpc>
                <a:spcPct val="90000"/>
              </a:lnSpc>
              <a:spcBef>
                <a:spcPts val="1400"/>
              </a:spcBef>
              <a:spcAft>
                <a:spcPts val="0"/>
              </a:spcAft>
              <a:buSzPct val="100000"/>
              <a:buFont typeface="Calibri"/>
              <a:buAutoNum type="arabicParenR"/>
            </a:pPr>
            <a:r>
              <a:rPr lang="en-US"/>
              <a:t>Make proposed changes.</a:t>
            </a:r>
            <a:endParaRPr/>
          </a:p>
          <a:p>
            <a:pPr indent="-457200" lvl="0" marL="457200" rtl="0" algn="l">
              <a:lnSpc>
                <a:spcPct val="90000"/>
              </a:lnSpc>
              <a:spcBef>
                <a:spcPts val="1400"/>
              </a:spcBef>
              <a:spcAft>
                <a:spcPts val="0"/>
              </a:spcAft>
              <a:buSzPct val="100000"/>
              <a:buFont typeface="Calibri"/>
              <a:buAutoNum type="arabicParenR"/>
            </a:pPr>
            <a:r>
              <a:rPr lang="en-US"/>
              <a:t>Remember that all proposals must be in writing and filed with your congregational council 60 days before formal consideration by your congregation at its annual or special meeting.  The council will review the proposals, perhaps make changes and will develop recommendations to forward to the church membership.</a:t>
            </a:r>
            <a:endParaRPr/>
          </a:p>
          <a:p>
            <a:pPr indent="-457200" lvl="0" marL="457200" rtl="0" algn="l">
              <a:lnSpc>
                <a:spcPct val="90000"/>
              </a:lnSpc>
              <a:spcBef>
                <a:spcPts val="1400"/>
              </a:spcBef>
              <a:spcAft>
                <a:spcPts val="0"/>
              </a:spcAft>
              <a:buSzPct val="100000"/>
              <a:buFont typeface="Calibri"/>
              <a:buAutoNum type="arabicParenR"/>
            </a:pPr>
            <a:r>
              <a:rPr lang="en-US"/>
              <a:t>The congregation council must notify the congregation members at least 30 days in advance of the annual or special meeting.</a:t>
            </a:r>
            <a:endParaRPr/>
          </a:p>
          <a:p>
            <a:pPr indent="-457200" lvl="0" marL="457200" rtl="0" algn="l">
              <a:lnSpc>
                <a:spcPct val="90000"/>
              </a:lnSpc>
              <a:spcBef>
                <a:spcPts val="1400"/>
              </a:spcBef>
              <a:spcAft>
                <a:spcPts val="0"/>
              </a:spcAft>
              <a:buSzPct val="100000"/>
              <a:buFont typeface="Calibri"/>
              <a:buAutoNum type="arabicParenR"/>
            </a:pPr>
            <a:r>
              <a:rPr lang="en-US"/>
              <a:t>Have the congregational meeting and vote.</a:t>
            </a:r>
            <a:endParaRPr/>
          </a:p>
          <a:p>
            <a:pPr indent="-457200" lvl="0" marL="457200" rtl="0" algn="l">
              <a:lnSpc>
                <a:spcPct val="90000"/>
              </a:lnSpc>
              <a:spcBef>
                <a:spcPts val="1400"/>
              </a:spcBef>
              <a:spcAft>
                <a:spcPts val="0"/>
              </a:spcAft>
              <a:buSzPct val="100000"/>
              <a:buFont typeface="Calibri"/>
              <a:buAutoNum type="arabicParenR"/>
            </a:pPr>
            <a:r>
              <a:rPr lang="en-US"/>
              <a:t>Forward a copy of the approved constitution with amendments to the synod office.</a:t>
            </a:r>
            <a:endParaRPr/>
          </a:p>
          <a:p>
            <a:pPr indent="-339725" lvl="0" marL="457200" rtl="0" algn="l">
              <a:lnSpc>
                <a:spcPct val="90000"/>
              </a:lnSpc>
              <a:spcBef>
                <a:spcPts val="1400"/>
              </a:spcBef>
              <a:spcAft>
                <a:spcPts val="0"/>
              </a:spcAft>
              <a:buSzPct val="100000"/>
              <a:buFont typeface="Calibri"/>
              <a:buNone/>
            </a:pPr>
            <a:r>
              <a:t/>
            </a:r>
            <a:endParaRPr/>
          </a:p>
        </p:txBody>
      </p:sp>
      <p:sp>
        <p:nvSpPr>
          <p:cNvPr id="131" name="Google Shape;131;p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Details of the process (1)</a:t>
            </a:r>
            <a:endParaRPr/>
          </a:p>
        </p:txBody>
      </p:sp>
      <p:sp>
        <p:nvSpPr>
          <p:cNvPr id="138" name="Google Shape;138;p5"/>
          <p:cNvSpPr txBox="1"/>
          <p:nvPr>
            <p:ph idx="1" type="body"/>
          </p:nvPr>
        </p:nvSpPr>
        <p:spPr>
          <a:xfrm>
            <a:off x="1097280" y="1845733"/>
            <a:ext cx="10058400" cy="4417044"/>
          </a:xfrm>
          <a:prstGeom prst="rect">
            <a:avLst/>
          </a:prstGeom>
          <a:noFill/>
          <a:ln>
            <a:noFill/>
          </a:ln>
        </p:spPr>
        <p:txBody>
          <a:bodyPr anchorCtr="0" anchor="t" bIns="45700" lIns="0" spcFirstLastPara="1" rIns="0" wrap="square" tIns="45700">
            <a:normAutofit fontScale="92500" lnSpcReduction="10000"/>
          </a:bodyPr>
          <a:lstStyle/>
          <a:p>
            <a:pPr indent="-117475" lvl="0" marL="91440" rtl="0" algn="l">
              <a:lnSpc>
                <a:spcPct val="90000"/>
              </a:lnSpc>
              <a:spcBef>
                <a:spcPts val="0"/>
              </a:spcBef>
              <a:spcAft>
                <a:spcPts val="0"/>
              </a:spcAft>
              <a:buSzPct val="100000"/>
              <a:buFont typeface="Arial"/>
              <a:buChar char="•"/>
            </a:pPr>
            <a:r>
              <a:rPr lang="en-US"/>
              <a:t>Form a team.  The process of amending a constitution requires thoughtful work.  </a:t>
            </a:r>
            <a:endParaRPr/>
          </a:p>
          <a:p>
            <a:pPr indent="-117475" lvl="0" marL="91440" rtl="0" algn="l">
              <a:lnSpc>
                <a:spcPct val="90000"/>
              </a:lnSpc>
              <a:spcBef>
                <a:spcPts val="1400"/>
              </a:spcBef>
              <a:spcAft>
                <a:spcPts val="0"/>
              </a:spcAft>
              <a:buSzPct val="100000"/>
              <a:buFont typeface="Arial"/>
              <a:buChar char="•"/>
            </a:pPr>
            <a:r>
              <a:rPr lang="en-US"/>
              <a:t>Locate your current congregational constitution, bylaws and continuing resolutions.</a:t>
            </a:r>
            <a:endParaRPr/>
          </a:p>
          <a:p>
            <a:pPr indent="-117475" lvl="0" marL="91440" rtl="0" algn="l">
              <a:lnSpc>
                <a:spcPct val="90000"/>
              </a:lnSpc>
              <a:spcBef>
                <a:spcPts val="1400"/>
              </a:spcBef>
              <a:spcAft>
                <a:spcPts val="0"/>
              </a:spcAft>
              <a:buSzPct val="100000"/>
              <a:buFont typeface="Arial"/>
              <a:buChar char="•"/>
            </a:pPr>
            <a:r>
              <a:rPr lang="en-US"/>
              <a:t>Obtain a copy of your congregation’s Articles of Incorporation.  If you can’t find it, a copy can be obtained from the Secretary of State through the Minnesota Department of State’s website.  In some cases, congregations were incorporated through their county.  You can get your Articles there.</a:t>
            </a:r>
            <a:endParaRPr/>
          </a:p>
          <a:p>
            <a:pPr indent="-117475" lvl="0" marL="91440" rtl="0" algn="l">
              <a:lnSpc>
                <a:spcPct val="90000"/>
              </a:lnSpc>
              <a:spcBef>
                <a:spcPts val="1400"/>
              </a:spcBef>
              <a:spcAft>
                <a:spcPts val="0"/>
              </a:spcAft>
              <a:buSzPct val="100000"/>
              <a:buFont typeface="Arial"/>
              <a:buChar char="•"/>
            </a:pPr>
            <a:r>
              <a:rPr lang="en-US"/>
              <a:t>Download the August 2022 version of the ELCA Model Constitution for Congregations from </a:t>
            </a:r>
            <a:r>
              <a:rPr lang="en-US" u="sng">
                <a:solidFill>
                  <a:schemeClr val="hlink"/>
                </a:solidFill>
                <a:hlinkClick r:id="rId3"/>
              </a:rPr>
              <a:t>https://www.elca.org/About/Churchwide/Office-of-the-Secretary/Constitutions</a:t>
            </a:r>
            <a:r>
              <a:rPr lang="en-US"/>
              <a:t> .  Under “Congregations” click “2022 Model Constitution.”   It may be easier to reach it through the SE Mn Synod’s website: </a:t>
            </a:r>
            <a:r>
              <a:rPr lang="en-US" u="sng">
                <a:solidFill>
                  <a:schemeClr val="hlink"/>
                </a:solidFill>
                <a:hlinkClick r:id="rId4"/>
              </a:rPr>
              <a:t>https://semnsynod.org/resources-for-congregations-and-leaders/constitutions</a:t>
            </a:r>
            <a:r>
              <a:rPr lang="en-US"/>
              <a:t>.  There is an introduction as part of the downloaded Model Constitution and it should be reviewed.  It contains information about:</a:t>
            </a:r>
            <a:endParaRPr/>
          </a:p>
          <a:p>
            <a:pPr indent="-182879" lvl="1" marL="384048" rtl="0" algn="l">
              <a:lnSpc>
                <a:spcPct val="90000"/>
              </a:lnSpc>
              <a:spcBef>
                <a:spcPts val="400"/>
              </a:spcBef>
              <a:spcAft>
                <a:spcPts val="0"/>
              </a:spcAft>
              <a:buSzPct val="100000"/>
              <a:buFont typeface="Arial"/>
              <a:buChar char="•"/>
            </a:pPr>
            <a:r>
              <a:rPr lang="en-US"/>
              <a:t>Required and recommended provisions</a:t>
            </a:r>
            <a:endParaRPr/>
          </a:p>
          <a:p>
            <a:pPr indent="-182879" lvl="1" marL="384048" rtl="0" algn="l">
              <a:lnSpc>
                <a:spcPct val="90000"/>
              </a:lnSpc>
              <a:spcBef>
                <a:spcPts val="600"/>
              </a:spcBef>
              <a:spcAft>
                <a:spcPts val="0"/>
              </a:spcAft>
              <a:buSzPct val="100000"/>
              <a:buFont typeface="Arial"/>
              <a:buChar char="•"/>
            </a:pPr>
            <a:r>
              <a:rPr lang="en-US"/>
              <a:t>Review by the synod</a:t>
            </a:r>
            <a:endParaRPr/>
          </a:p>
          <a:p>
            <a:pPr indent="-182879" lvl="1" marL="384048" rtl="0" algn="l">
              <a:lnSpc>
                <a:spcPct val="90000"/>
              </a:lnSpc>
              <a:spcBef>
                <a:spcPts val="600"/>
              </a:spcBef>
              <a:spcAft>
                <a:spcPts val="0"/>
              </a:spcAft>
              <a:buSzPct val="100000"/>
              <a:buFont typeface="Arial"/>
              <a:buChar char="•"/>
            </a:pPr>
            <a:r>
              <a:rPr lang="en-US"/>
              <a:t>Codification explanation</a:t>
            </a:r>
            <a:endParaRPr/>
          </a:p>
          <a:p>
            <a:pPr indent="-182879" lvl="1" marL="384048" rtl="0" algn="l">
              <a:lnSpc>
                <a:spcPct val="90000"/>
              </a:lnSpc>
              <a:spcBef>
                <a:spcPts val="600"/>
              </a:spcBef>
              <a:spcAft>
                <a:spcPts val="0"/>
              </a:spcAft>
              <a:buSzPct val="100000"/>
              <a:buFont typeface="Arial"/>
              <a:buChar char="•"/>
            </a:pPr>
            <a:r>
              <a:rPr lang="en-US"/>
              <a:t>Additional considerations</a:t>
            </a:r>
            <a:endParaRPr/>
          </a:p>
          <a:p>
            <a:pPr indent="0" lvl="0" marL="91440" rtl="0" algn="l">
              <a:lnSpc>
                <a:spcPct val="90000"/>
              </a:lnSpc>
              <a:spcBef>
                <a:spcPts val="1600"/>
              </a:spcBef>
              <a:spcAft>
                <a:spcPts val="0"/>
              </a:spcAft>
              <a:buSzPct val="100000"/>
              <a:buFont typeface="Arial"/>
              <a:buNone/>
            </a:pPr>
            <a:r>
              <a:t/>
            </a:r>
            <a:endParaRPr/>
          </a:p>
        </p:txBody>
      </p:sp>
      <p:sp>
        <p:nvSpPr>
          <p:cNvPr id="139" name="Google Shape;139;p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Details of the process (2)</a:t>
            </a:r>
            <a:endParaRPr/>
          </a:p>
        </p:txBody>
      </p:sp>
      <p:sp>
        <p:nvSpPr>
          <p:cNvPr id="146" name="Google Shape;146;p6"/>
          <p:cNvSpPr txBox="1"/>
          <p:nvPr>
            <p:ph idx="1" type="body"/>
          </p:nvPr>
        </p:nvSpPr>
        <p:spPr>
          <a:xfrm>
            <a:off x="1097280" y="1845733"/>
            <a:ext cx="10058400" cy="4339407"/>
          </a:xfrm>
          <a:prstGeom prst="rect">
            <a:avLst/>
          </a:prstGeom>
          <a:noFill/>
          <a:ln>
            <a:noFill/>
          </a:ln>
        </p:spPr>
        <p:txBody>
          <a:bodyPr anchorCtr="0" anchor="t" bIns="45700" lIns="0" spcFirstLastPara="1" rIns="0" wrap="square" tIns="45700">
            <a:normAutofit lnSpcReduction="10000"/>
          </a:bodyPr>
          <a:lstStyle/>
          <a:p>
            <a:pPr indent="-127000" lvl="0" marL="91440" rtl="0" algn="l">
              <a:lnSpc>
                <a:spcPct val="90000"/>
              </a:lnSpc>
              <a:spcBef>
                <a:spcPts val="0"/>
              </a:spcBef>
              <a:spcAft>
                <a:spcPts val="0"/>
              </a:spcAft>
              <a:buSzPts val="2000"/>
              <a:buFont typeface="Arial"/>
              <a:buChar char="•"/>
            </a:pPr>
            <a:r>
              <a:rPr lang="en-US"/>
              <a:t>Create a timeline.  The process will take longer than you expect it to take.  Six months is not unusual.  A timeline with deadlines will keep you organized and on target for completion.  Note the time restrictions on getting the material to the congregation council and the congregation.</a:t>
            </a:r>
            <a:endParaRPr/>
          </a:p>
          <a:p>
            <a:pPr indent="-127000" lvl="0" marL="91440" rtl="0" algn="l">
              <a:lnSpc>
                <a:spcPct val="90000"/>
              </a:lnSpc>
              <a:spcBef>
                <a:spcPts val="1400"/>
              </a:spcBef>
              <a:spcAft>
                <a:spcPts val="0"/>
              </a:spcAft>
              <a:buSzPts val="2000"/>
              <a:buFont typeface="Arial"/>
              <a:buChar char="•"/>
            </a:pPr>
            <a:r>
              <a:rPr lang="en-US"/>
              <a:t>Ask committees to review their portions of the constitution.  Inform them of the timeline and set deadlines.</a:t>
            </a:r>
            <a:endParaRPr/>
          </a:p>
          <a:p>
            <a:pPr indent="-127000" lvl="0" marL="91440" rtl="0" algn="l">
              <a:lnSpc>
                <a:spcPct val="90000"/>
              </a:lnSpc>
              <a:spcBef>
                <a:spcPts val="1400"/>
              </a:spcBef>
              <a:spcAft>
                <a:spcPts val="0"/>
              </a:spcAft>
              <a:buSzPts val="2000"/>
              <a:buFont typeface="Arial"/>
              <a:buChar char="•"/>
            </a:pPr>
            <a:r>
              <a:rPr lang="en-US"/>
              <a:t>The review team will begin with a clean copy of the Model Constitution (8/2022).  Any section that is marked with an asterisk (*) is a required section.  It must be included in your congregation’s constitution and it must be included “as is” — it cannot be changed in any way.</a:t>
            </a:r>
            <a:endParaRPr/>
          </a:p>
          <a:p>
            <a:pPr indent="-127000" lvl="0" marL="91440" rtl="0" algn="l">
              <a:lnSpc>
                <a:spcPct val="90000"/>
              </a:lnSpc>
              <a:spcBef>
                <a:spcPts val="1400"/>
              </a:spcBef>
              <a:spcAft>
                <a:spcPts val="0"/>
              </a:spcAft>
              <a:buSzPts val="2000"/>
              <a:buFont typeface="Arial"/>
              <a:buChar char="•"/>
            </a:pPr>
            <a:r>
              <a:rPr lang="en-US"/>
              <a:t>Make any changes deemed appropriate to the non-required (non-*) items in your constitution.</a:t>
            </a:r>
            <a:endParaRPr/>
          </a:p>
          <a:p>
            <a:pPr indent="-127000" lvl="0" marL="91440" rtl="0" algn="l">
              <a:lnSpc>
                <a:spcPct val="90000"/>
              </a:lnSpc>
              <a:spcBef>
                <a:spcPts val="1400"/>
              </a:spcBef>
              <a:spcAft>
                <a:spcPts val="0"/>
              </a:spcAft>
              <a:buSzPts val="2000"/>
              <a:buFont typeface="Arial"/>
              <a:buChar char="•"/>
            </a:pPr>
            <a:r>
              <a:rPr lang="en-US"/>
              <a:t>Some groups have found it helpful to start with the Model Constitution using it as the foundational document and then adding the other non-required sections to it including all such sections from your current constitution.  Alternatively, you can start with your current constitution and add the required (*) sections from the Model Constitution to it.  </a:t>
            </a:r>
            <a:endParaRPr/>
          </a:p>
        </p:txBody>
      </p:sp>
      <p:sp>
        <p:nvSpPr>
          <p:cNvPr id="147" name="Google Shape;147;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Details of the process (3)</a:t>
            </a:r>
            <a:endParaRPr/>
          </a:p>
        </p:txBody>
      </p:sp>
      <p:sp>
        <p:nvSpPr>
          <p:cNvPr id="154" name="Google Shape;154;p7"/>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Arial"/>
              <a:buChar char="•"/>
            </a:pPr>
            <a:r>
              <a:rPr lang="en-US"/>
              <a:t>Develop a system of marking the changes, such as underlines, strikethroughs or font color changes.  This will be very helpful to you, the congregation council and congregation members as the changes are being reviewed.</a:t>
            </a:r>
            <a:endParaRPr/>
          </a:p>
          <a:p>
            <a:pPr indent="-127000" lvl="0" marL="91440" rtl="0" algn="l">
              <a:lnSpc>
                <a:spcPct val="90000"/>
              </a:lnSpc>
              <a:spcBef>
                <a:spcPts val="1400"/>
              </a:spcBef>
              <a:spcAft>
                <a:spcPts val="0"/>
              </a:spcAft>
              <a:buSzPts val="2000"/>
              <a:buFont typeface="Arial"/>
              <a:buChar char="•"/>
            </a:pPr>
            <a:r>
              <a:rPr lang="en-US"/>
              <a:t>Bylaws and continuing resolutions are to be incorporated into the constitution and are no longer advised to be separate documents.</a:t>
            </a:r>
            <a:endParaRPr/>
          </a:p>
          <a:p>
            <a:pPr indent="-127000" lvl="0" marL="91440" rtl="0" algn="l">
              <a:lnSpc>
                <a:spcPct val="90000"/>
              </a:lnSpc>
              <a:spcBef>
                <a:spcPts val="1400"/>
              </a:spcBef>
              <a:spcAft>
                <a:spcPts val="0"/>
              </a:spcAft>
              <a:buSzPts val="2000"/>
              <a:buFont typeface="Arial"/>
              <a:buChar char="•"/>
            </a:pPr>
            <a:r>
              <a:rPr lang="en-US"/>
              <a:t>Policies are easily changed and should not be incorporated into the constitution.</a:t>
            </a:r>
            <a:endParaRPr/>
          </a:p>
          <a:p>
            <a:pPr indent="-127000" lvl="0" marL="91440" rtl="0" algn="l">
              <a:lnSpc>
                <a:spcPct val="90000"/>
              </a:lnSpc>
              <a:spcBef>
                <a:spcPts val="1400"/>
              </a:spcBef>
              <a:spcAft>
                <a:spcPts val="0"/>
              </a:spcAft>
              <a:buSzPts val="2000"/>
              <a:buFont typeface="Arial"/>
              <a:buChar char="•"/>
            </a:pPr>
            <a:r>
              <a:rPr lang="en-US"/>
              <a:t>Once you have a draft constitution ready, send an electronic copy to your synod support team member.  The intent of this step is to save you time in the long run, so that changes can be made before the document is sent to your congregation council.</a:t>
            </a:r>
            <a:endParaRPr/>
          </a:p>
          <a:p>
            <a:pPr indent="-127000" lvl="0" marL="91440" rtl="0" algn="l">
              <a:lnSpc>
                <a:spcPct val="90000"/>
              </a:lnSpc>
              <a:spcBef>
                <a:spcPts val="1400"/>
              </a:spcBef>
              <a:spcAft>
                <a:spcPts val="0"/>
              </a:spcAft>
              <a:buSzPts val="2000"/>
              <a:buFont typeface="Arial"/>
              <a:buChar char="•"/>
            </a:pPr>
            <a:r>
              <a:rPr lang="en-US"/>
              <a:t>Remember the 60-day and 30-day requirements mentioned in the Overview slide.</a:t>
            </a:r>
            <a:endParaRPr/>
          </a:p>
        </p:txBody>
      </p:sp>
      <p:sp>
        <p:nvSpPr>
          <p:cNvPr id="155" name="Google Shape;155;p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Details of the process, ratification (4)</a:t>
            </a:r>
            <a:endParaRPr/>
          </a:p>
        </p:txBody>
      </p:sp>
      <p:sp>
        <p:nvSpPr>
          <p:cNvPr id="162" name="Google Shape;162;p8"/>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Arial"/>
              <a:buChar char="•"/>
            </a:pPr>
            <a:r>
              <a:rPr lang="en-US"/>
              <a:t>The congregation meets and votes.</a:t>
            </a:r>
            <a:endParaRPr/>
          </a:p>
          <a:p>
            <a:pPr indent="-127000" lvl="0" marL="91440" rtl="0" algn="l">
              <a:lnSpc>
                <a:spcPct val="90000"/>
              </a:lnSpc>
              <a:spcBef>
                <a:spcPts val="1400"/>
              </a:spcBef>
              <a:spcAft>
                <a:spcPts val="0"/>
              </a:spcAft>
              <a:buSzPts val="2000"/>
              <a:buFont typeface="Arial"/>
              <a:buChar char="•"/>
            </a:pPr>
            <a:r>
              <a:rPr lang="en-US"/>
              <a:t>Once the congregation approves the revised constitution it is then sent to the synod, specifically to Sadie Neigum (neigum@semnsynod.org).  She will prepare your constitution for presentation to the synod council.</a:t>
            </a:r>
            <a:endParaRPr/>
          </a:p>
          <a:p>
            <a:pPr indent="-127000" lvl="0" marL="91440" rtl="0" algn="l">
              <a:lnSpc>
                <a:spcPct val="90000"/>
              </a:lnSpc>
              <a:spcBef>
                <a:spcPts val="1400"/>
              </a:spcBef>
              <a:spcAft>
                <a:spcPts val="0"/>
              </a:spcAft>
              <a:buSzPts val="2000"/>
              <a:buFont typeface="Arial"/>
              <a:buChar char="•"/>
            </a:pPr>
            <a:r>
              <a:rPr lang="en-US"/>
              <a:t>The synod council reviews, approves or disapproves the changes at a regularly scheduled meeting.  The synod office will notify the congregation of its decision.</a:t>
            </a:r>
            <a:endParaRPr/>
          </a:p>
          <a:p>
            <a:pPr indent="-127000" lvl="0" marL="91440" rtl="0" algn="l">
              <a:lnSpc>
                <a:spcPct val="90000"/>
              </a:lnSpc>
              <a:spcBef>
                <a:spcPts val="1400"/>
              </a:spcBef>
              <a:spcAft>
                <a:spcPts val="0"/>
              </a:spcAft>
              <a:buSzPts val="2000"/>
              <a:buFont typeface="Arial"/>
              <a:buChar char="•"/>
            </a:pPr>
            <a:r>
              <a:rPr lang="en-US"/>
              <a:t>The changes go in effect in your congregation upon notification that the synod has approved the revised constitution.</a:t>
            </a:r>
            <a:endParaRPr/>
          </a:p>
          <a:p>
            <a:pPr indent="0" lvl="0" marL="91440" rtl="0" algn="l">
              <a:lnSpc>
                <a:spcPct val="90000"/>
              </a:lnSpc>
              <a:spcBef>
                <a:spcPts val="1400"/>
              </a:spcBef>
              <a:spcAft>
                <a:spcPts val="0"/>
              </a:spcAft>
              <a:buSzPts val="2000"/>
              <a:buNone/>
            </a:pPr>
            <a:r>
              <a:t/>
            </a:r>
            <a:endParaRPr/>
          </a:p>
        </p:txBody>
      </p:sp>
      <p:sp>
        <p:nvSpPr>
          <p:cNvPr id="163" name="Google Shape;163;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en-US"/>
              <a:t>*Chapter 16. (1)</a:t>
            </a:r>
            <a:endParaRPr/>
          </a:p>
        </p:txBody>
      </p:sp>
      <p:sp>
        <p:nvSpPr>
          <p:cNvPr id="170" name="Google Shape;170;p9"/>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Arial"/>
              <a:buChar char="•"/>
            </a:pPr>
            <a:r>
              <a:rPr lang="en-US"/>
              <a:t>*C16. provides for two review processes and may be a bit confusing.</a:t>
            </a:r>
            <a:endParaRPr/>
          </a:p>
          <a:p>
            <a:pPr indent="-127000" lvl="0" marL="91440" rtl="0" algn="l">
              <a:lnSpc>
                <a:spcPct val="90000"/>
              </a:lnSpc>
              <a:spcBef>
                <a:spcPts val="1400"/>
              </a:spcBef>
              <a:spcAft>
                <a:spcPts val="0"/>
              </a:spcAft>
              <a:buSzPts val="2000"/>
              <a:buFont typeface="Arial"/>
              <a:buChar char="•"/>
            </a:pPr>
            <a:r>
              <a:rPr lang="en-US"/>
              <a:t>*C16.01. *C16.02. and *C16.03. refer to sections of the congregational constitutions that are not required by the Model Constitution (viz., the non-* sections) and may be amended by the process described in the slides above.</a:t>
            </a:r>
            <a:endParaRPr/>
          </a:p>
          <a:p>
            <a:pPr indent="-127000" lvl="0" marL="91440" rtl="0" algn="l">
              <a:lnSpc>
                <a:spcPct val="90000"/>
              </a:lnSpc>
              <a:spcBef>
                <a:spcPts val="1400"/>
              </a:spcBef>
              <a:spcAft>
                <a:spcPts val="0"/>
              </a:spcAft>
              <a:buSzPts val="2000"/>
              <a:buFont typeface="Arial"/>
              <a:buChar char="•"/>
            </a:pPr>
            <a:r>
              <a:rPr lang="en-US"/>
              <a:t>*C16.04. describes situations when the congregation constitution is </a:t>
            </a:r>
            <a:r>
              <a:rPr b="1" lang="en-US"/>
              <a:t>only</a:t>
            </a:r>
            <a:r>
              <a:rPr lang="en-US"/>
              <a:t> being amended to bring </a:t>
            </a:r>
            <a:r>
              <a:rPr b="1" lang="en-US"/>
              <a:t>any</a:t>
            </a:r>
            <a:r>
              <a:rPr lang="en-US"/>
              <a:t> section(s) — required or non-required — into conformity with section(s) of the Model Constitution that was most recently amended by the Churchwide Assembly, 8/2022 in this case.</a:t>
            </a:r>
            <a:endParaRPr/>
          </a:p>
          <a:p>
            <a:pPr indent="-127000" lvl="0" marL="91440" rtl="0" algn="l">
              <a:lnSpc>
                <a:spcPct val="90000"/>
              </a:lnSpc>
              <a:spcBef>
                <a:spcPts val="1400"/>
              </a:spcBef>
              <a:spcAft>
                <a:spcPts val="0"/>
              </a:spcAft>
              <a:buSzPts val="2000"/>
              <a:buFont typeface="Arial"/>
              <a:buChar char="•"/>
            </a:pPr>
            <a:r>
              <a:rPr lang="en-US"/>
              <a:t>Conformity is defined as being identical to the wording in the Model Constitution.</a:t>
            </a:r>
            <a:endParaRPr/>
          </a:p>
          <a:p>
            <a:pPr indent="-127000" lvl="0" marL="91440" rtl="0" algn="l">
              <a:lnSpc>
                <a:spcPct val="90000"/>
              </a:lnSpc>
              <a:spcBef>
                <a:spcPts val="1400"/>
              </a:spcBef>
              <a:spcAft>
                <a:spcPts val="0"/>
              </a:spcAft>
              <a:buSzPts val="2000"/>
              <a:buFont typeface="Arial"/>
              <a:buChar char="•"/>
            </a:pPr>
            <a:r>
              <a:rPr lang="en-US"/>
              <a:t>The congregation council will submit such amendments with their recommendations to the congregation by mail or electronic means at least 30 days before an annual or special meeting.</a:t>
            </a:r>
            <a:endParaRPr/>
          </a:p>
        </p:txBody>
      </p:sp>
      <p:sp>
        <p:nvSpPr>
          <p:cNvPr id="171" name="Google Shape;171;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2023-02-09T21:17:49Z</dcterms:created>
  <dc:creator>Noel Peterson</dc:creator>
</cp:coreProperties>
</file>